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notesSlides/notesSlide1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12.xml" ContentType="application/vnd.openxmlformats-officedocument.presentationml.notesSlide+xml"/>
  <Override PartName="/ppt/ink/ink8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68" r:id="rId2"/>
    <p:sldId id="369" r:id="rId3"/>
    <p:sldId id="513" r:id="rId4"/>
    <p:sldId id="482" r:id="rId5"/>
    <p:sldId id="483" r:id="rId6"/>
    <p:sldId id="484" r:id="rId7"/>
    <p:sldId id="412" r:id="rId8"/>
    <p:sldId id="413" r:id="rId9"/>
    <p:sldId id="414" r:id="rId10"/>
    <p:sldId id="514" r:id="rId11"/>
    <p:sldId id="516" r:id="rId12"/>
    <p:sldId id="517" r:id="rId13"/>
    <p:sldId id="491" r:id="rId14"/>
    <p:sldId id="525" r:id="rId15"/>
    <p:sldId id="466" r:id="rId16"/>
    <p:sldId id="432" r:id="rId17"/>
    <p:sldId id="433" r:id="rId18"/>
    <p:sldId id="494" r:id="rId19"/>
    <p:sldId id="495" r:id="rId20"/>
    <p:sldId id="434" r:id="rId21"/>
    <p:sldId id="478" r:id="rId22"/>
    <p:sldId id="524" r:id="rId23"/>
    <p:sldId id="511" r:id="rId24"/>
    <p:sldId id="496" r:id="rId25"/>
    <p:sldId id="440" r:id="rId26"/>
    <p:sldId id="527" r:id="rId27"/>
    <p:sldId id="459" r:id="rId28"/>
    <p:sldId id="526" r:id="rId29"/>
    <p:sldId id="528" r:id="rId30"/>
    <p:sldId id="468" r:id="rId31"/>
    <p:sldId id="441" r:id="rId3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 M" initials="GM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7" autoAdjust="0"/>
    <p:restoredTop sz="80987" autoAdjust="0"/>
  </p:normalViewPr>
  <p:slideViewPr>
    <p:cSldViewPr>
      <p:cViewPr varScale="1">
        <p:scale>
          <a:sx n="75" d="100"/>
          <a:sy n="75" d="100"/>
        </p:scale>
        <p:origin x="1728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8688"/>
    </p:cViewPr>
  </p:sorterViewPr>
  <p:notesViewPr>
    <p:cSldViewPr snapToGrid="0" snapToObjects="1">
      <p:cViewPr>
        <p:scale>
          <a:sx n="100" d="100"/>
          <a:sy n="100" d="100"/>
        </p:scale>
        <p:origin x="2960" y="-84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39EEF-DC0D-C24D-8686-63B29DA87BEB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5C645-5113-E047-8B59-35A1907AC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53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81.70213" units="1/cm"/>
          <inkml:channelProperty channel="Y" name="resolution" value="81.81818" units="1/cm"/>
          <inkml:channelProperty channel="T" name="resolution" value="1" units="1/dev"/>
        </inkml:channelProperties>
      </inkml:inkSource>
      <inkml:timestamp xml:id="ts0" timeString="2015-10-21T19:22:47.65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25733011-321C-47D6-B3C8-FD86EF6A3C63}" emma:medium="tactile" emma:mode="ink">
          <msink:context xmlns:msink="http://schemas.microsoft.com/ink/2010/main" type="writingRegion" rotatedBoundingBox="1557,9304 18256,9990 18169,12108 1470,11421"/>
        </emma:interpretation>
      </emma:emma>
    </inkml:annotationXML>
    <inkml:traceGroup>
      <inkml:annotationXML>
        <emma:emma xmlns:emma="http://www.w3.org/2003/04/emma" version="1.0">
          <emma:interpretation id="{73EEB0D6-DC9E-4AC1-9F02-77E7EFBB9B34}" emma:medium="tactile" emma:mode="ink">
            <msink:context xmlns:msink="http://schemas.microsoft.com/ink/2010/main" type="paragraph" rotatedBoundingBox="1557,9304 18256,9990 18169,12108 1470,114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66E816-7F52-4FDB-AA73-638561558353}" emma:medium="tactile" emma:mode="ink">
              <msink:context xmlns:msink="http://schemas.microsoft.com/ink/2010/main" type="line" rotatedBoundingBox="1557,9304 18256,9990 18169,12108 1470,11421"/>
            </emma:interpretation>
          </emma:emma>
        </inkml:annotationXML>
        <inkml:traceGroup>
          <inkml:annotationXML>
            <emma:emma xmlns:emma="http://www.w3.org/2003/04/emma" version="1.0">
              <emma:interpretation id="{BCBB5E68-B5E7-4546-9CB4-FABA11921562}" emma:medium="tactile" emma:mode="ink">
                <msink:context xmlns:msink="http://schemas.microsoft.com/ink/2010/main" type="inkWord" rotatedBoundingBox="1557,9304 18256,9990 18169,12108 1470,11421"/>
              </emma:interpretation>
              <emma:one-of disjunction-type="recognition" id="oneOf0">
                <emma:interpretation id="interp0" emma:lang="en-US" emma:confidence="0">
                  <emma:literal>m</emma:literal>
                </emma:interpretation>
                <emma:interpretation id="interp1" emma:lang="en-US" emma:confidence="0">
                  <emma:literal>w</emma:literal>
                </emma:interpretation>
                <emma:interpretation id="interp2" emma:lang="en-US" emma:confidence="0">
                  <emma:literal>M</emma:literal>
                </emma:interpretation>
                <emma:interpretation id="interp3" emma:lang="en-US" emma:confidence="0">
                  <emma:literal>B</emma:literal>
                </emma:interpretation>
                <emma:interpretation id="interp4" emma:lang="en-US" emma:confidence="0">
                  <emma:literal>•</emma:literal>
                </emma:interpretation>
              </emma:one-of>
            </emma:emma>
          </inkml:annotationXML>
          <inkml:trace contextRef="#ctx0" brushRef="#br0">0 611 0,'33'0'110,"0"0"-110,33 0 0,-33 0 15,0 0-15,66 0 16,0 0-16,66 0 16,-66 0-16,-33 0 15,33 0-15,-33 0 16,-33 0-16,0 0 16,0-33 62,0 33-78,-33-33 15,0 0-15,33 33 0,0-33 16,0 33 0,0-33 15,0 0-16,0 33 1,0 0 0,0-33-1,33 0-15,-1 0 0,1 0 0,-33 0 16,33 0-16,-33 33 16,0-33-16,-33 0 109,33 0-109,0 33 31,0 0 0,-33-33-31,33 33 16,0 0-16,0 0 63,0 0-48,0 0 1,0 0-1,0 33 126,0 0-141,0 0 16,0 0-16,-33 0 15,33-33-15,0 0 16,-33 33 0,33-33-16,-33 33 78,33 0-78,-33 0 15,33-33 1,-33 33-16,33-33 16,-33 33 62,33-33-47,0 0-31,-33 33 16,33 0-16,0-33 15,0 33-15,0 0 16,-33 0-16,33-33 62,0 0-46,0 0-16,0 0 16,0 0-16,0 0 15,0 0-15,0 0 16,0 0-16,0 0 94,0-33-79,0 33-15,0 0 31,-33-33-31,33 33 16,0 0 0,0-33-1,0 33-15,-33-33 16,33 33 0,0 0-1,0 0-15,0 0 16,0 0 78,0-33-94,-33 0 15,33 33 1,-33-33-16,66 0 15,-33 33-15,0-33 16,-33 0-16,66 33 0,-33 0 31,0-33 1,33 33-17,-66-33-15,33 33 16,0 0-1,-33-33 17,33 0-17,0 33 1,0 0 0,-33-33-16,33 33 15,0 0-15,0 0 16,0 0-16,-33-33 15,32 33-15,1 0 16,0 0 0,0 0-1,0 0 1,-33-33-16,33 33 16,0 0-1,0 0-15,0 0 16,0 0-16,33 0 15,0 0-15,0-33 0,-33 33 16,0 0-16,0 0 16,0 0 62,0 0 94,-33 33-157,33-33 1,0 66-16,0-33 16,0 0-16,0-33 46,0 33-46,-33 0 16,66-33-16,-33 0 16,33 33-16,-33 0 15,33-33-15,0 33 16,0 0-16,-33 0 16,0-33 62,0 0-63,-33 33-15,33 0 16,0 0-16,0 0 16,0-33-16,-33 33 15,33 0 1,0-33-16,-33 33 0,66-33 0,-33 33 15,33-33-15,0 33 16,0-33 0,-33 0-16,0 33 15,33-33-15,0 0 16,0 0-16,-33 0 16,0 0-1,0 0-15,0 0 47,0 0-31,0 0-1,0 0 1,0 0 0,0 0-16,0 0 15,33 0 16,-66-33-31,32 0 16,34 33 0,-33-33-16,33 0 15,-33 33-15,66-33 16,-66 0-16,0 33 16,0 0-16,0 0 0,33-33 15,-33 33-15,0-33 16,0 33-1,0 0 189,0 0-204,0 0 15,0 0-15,0 0 0,0 0 16,0 0-1,33 0-15,-33 0 16,0 0-16,0 0 16,0 0-16,0 0 15,0 0 79,-33 33-78,33-33-16,-33 33 0,33 0 15,-33 0-15,33 0 16,-33 0-16,0 0 47,0 0-32,33-33-15,-33 33 16,33 0-16,0 0 16,0 0-16,0-33 15,0 33-15,-33 0 16,33 0-16,0-33 16,0 33-16,0 0 15,0 0 16,0 0-15,0 0-16,0 0 16,0 0-16,0 0 0,33 0 15,0 32-15,0 1 16,-33-33-16,0 0 16,33-33-16,0 99 15,-33-99-15,-33 33 16,66 0-16,0 0 15,0 0-15,-33 0 16,33 0-16,-33 0 16,0 0-16,-1 0 15,1-33-15,-33 33 16,33 0 0,33-33-16,-33 33 15,0-33-15,0 33 0,-33 0 16,33 0-16,0-33 15,0 33 17,0-33-1,-33 33-31,33-33 16,0 0 62,0 0-63,0 0-15,33 0 0,0 0 16,0 0-16,0 0 16,-33 0-16,0 0 15,0 0 16,0 0-31,0-33 32,0 33-17,0-33 1,-33 0-16,33 0 0,0 0 16,0 33-16,0 0 0,0-33 15,0 33-15,0 0 16,0 0-1,0 0 32,0-33-47,0 33 16,-33-33-16,33 33 16,0-33-16,0 33 15,33-33-15,-33 33 16,0 0-16,33-33 0,-66 0 15,33 0-15,0 33 63,0-33-47,0 0 15,0 0-16,0 0 1,0 33-16,0-33 16,0 0-16,0 33 15,0 0-15,-33-33 16,33 33-16,0-33 16,0 33-16,0 0 0,-33-33 31,33 33-31,0 0 15,0-33 1,-33 0 0,33 33-16,0 0 109,-33-32-109,33 32 16,33 0-16,-33 0 15,0-33-15,65 0 16,-98 0-16,33 0 16,0 0-16,0 0 15,0 0 1,0 0 31,0 33-32,0 0 1,0 0 0,-33-33-16,33 33 0,0 0 15,0-33-15,0 33 156,0 0-140,0 0 187,-33 33-187,33-33-16,0 33 31,0-33-31,-33 33 0,0 0 63,33 0-48,0-33 16,0 0-15,0 33 62,0-33-78,0 0 16,0 0-16,0 0 15,33 0-15,-33 33 16,33-33-16,0 33 16,-33-33-16,0 0 15,0 0 1,0 0 31,0 0-47,0 0 15,0 0-15,0 0 16,33 0-16,0 0 16,-33 0-16,0 0 15,33 0-15,-33 0 63,0 0-48,0 0 1,0 0 0,0 0-16,0 0 15,0 0 1,0-33-16,0 33 16,0-33-16,0 0 15,0 0-15,-33 0 16,33 0-1,0 0-15,0 0 16,0 33 0,-33-33-16,33 33 15,-33-33-15,33 33 16,0 0 0,0 0-16,-33-33 15,33 33-15,0 0 16,0-33-16,0 0 15,0 33 1,0-33-16,0 0 16,-1 33-16,-32-33 15,33 33-15,-33-33 16,33 33 0,0-33-1,0 0 16,0 0 94,0 0-93,0 0-32,0 33 31,0-33-15,0 0-1,0 0 1,0 0-1,0 0 1,-33 0 0,33 33-16,0 0 15,0 0-15,0-33 16,0 33-16,-33-33 16,33 33-16,0 0 15,0 0 1,0 0-1,0 0 1,0 0-16,0 0 16,0 0-1,0 0-15,0 0 16,0 0-16,0 0 16,0 0 62,0 0-63,0 0-15,0 0 16,0 0 93,0 33-109,33 0 16,-33-33 0,0 33-16,33-33 15,-33 33-15,33 0 16,0 0-1,-33-33 1,33 0-16,-33 0 16,0 33-16,0-33 15,0 0 79,0 0-94,0 0 16,0 33-16,0-33 15,0 33 1,-33 0-16,33-33 0,0 0 31,0 0-15,0 0-1,-33 33-15,33-33 0,0 33 32,-33 0-17,33-33 32,0 0-31,0 0-1,33 0-15,0 0 16,-33 0-16,0 0 16,0 0-16,32 0 15,-32 0-15,0 0 16,0 0-16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81.70213" units="1/cm"/>
          <inkml:channelProperty channel="Y" name="resolution" value="81.81818" units="1/cm"/>
          <inkml:channelProperty channel="T" name="resolution" value="1" units="1/dev"/>
        </inkml:channelProperties>
      </inkml:inkSource>
      <inkml:timestamp xml:id="ts0" timeString="2015-10-21T19:22:47.65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20438445-013A-4CC0-AFFA-09F52A5AB14C}" emma:medium="tactile" emma:mode="ink">
          <msink:context xmlns:msink="http://schemas.microsoft.com/ink/2010/main" type="inkDrawing" rotatedBoundingBox="1557,9304 18256,9990 18169,12108 1470,11421" semanticType="callout" shapeName="Other"/>
        </emma:interpretation>
      </emma:emma>
    </inkml:annotationXML>
    <inkml:trace contextRef="#ctx0" brushRef="#br0">0 611 0,'33'0'110,"0"0"-110,33 0 0,-33 0 15,0 0-15,66 0 16,0 0-16,66 0 16,-66 0-16,-33 0 15,33 0-15,-33 0 16,-33 0-16,0 0 16,0-33 62,0 33-78,-33-33 15,0 0-15,33 33 0,0-33 16,0 33 0,0-33 15,0 0-16,0 33 1,0 0 0,0-33-1,33 0-15,-1 0 0,1 0 0,-33 0 16,33 0-16,-33 33 16,0-33-16,-33 0 109,33 0-109,0 33 31,0 0 0,-33-33-31,33 33 16,0 0-16,0 0 63,0 0-48,0 0 1,0 0-1,0 33 126,0 0-141,0 0 16,0 0-16,-33 0 15,33-33-15,0 0 16,-33 33 0,33-33-16,-33 33 78,33 0-78,-33 0 15,33-33 1,-33 33-16,33-33 16,-33 33 62,33-33-47,0 0-31,-33 33 16,33 0-16,0-33 15,0 33-15,0 0 16,-33 0-16,33-33 62,0 0-46,0 0-16,0 0 16,0 0-16,0 0 15,0 0-15,0 0 16,0 0-16,0 0 94,0-33-79,0 33-15,0 0 31,-33-33-31,33 33 16,0 0 0,0-33-1,0 33-15,-33-33 16,33 33 0,0 0-1,0 0-15,0 0 16,0 0 78,0-33-94,-33 0 15,33 33 1,-33-33-16,66 0 15,-33 33-15,0-33 16,-33 0-16,66 33 0,-33 0 31,0-33 1,33 33-17,-66-33-15,33 33 16,0 0-1,-33-33 17,33 0-17,0 33 1,0 0 0,-33-33-16,33 33 15,0 0-15,0 0 16,0 0-16,-33-33 15,32 33-15,1 0 16,0 0 0,0 0-1,0 0 1,-33-33-16,33 33 16,0 0-1,0 0-15,0 0 16,0 0-16,33 0 15,0 0-15,0-33 0,-33 33 16,0 0-16,0 0 16,0 0 62,0 0 94,-33 33-157,33-33 1,0 66-16,0-33 16,0 0-16,0-33 46,0 33-46,-33 0 16,66-33-16,-33 0 16,33 33-16,-33 0 15,33-33-15,0 33 16,0 0-16,-33 0 16,0-33 62,0 0-63,-33 33-15,33 0 16,0 0-16,0 0 16,0-33-16,-33 33 15,33 0 1,0-33-16,-33 33 0,66-33 0,-33 33 15,33-33-15,0 33 16,0-33 0,-33 0-16,0 33 15,33-33-15,0 0 16,0 0-16,-33 0 16,0 0-1,0 0-15,0 0 47,0 0-31,0 0-1,0 0 1,0 0 0,0 0-16,0 0 15,33 0 16,-66-33-31,32 0 16,34 33 0,-33-33-16,33 0 15,-33 33-15,66-33 16,-66 0-16,0 33 16,0 0-16,0 0 0,33-33 15,-33 33-15,0-33 16,0 33-1,0 0 189,0 0-204,0 0 15,0 0-15,0 0 0,0 0 16,0 0-1,33 0-15,-33 0 16,0 0-16,0 0 16,0 0-16,0 0 15,0 0 79,-33 33-78,33-33-16,-33 33 0,33 0 15,-33 0-15,33 0 16,-33 0-16,0 0 47,0 0-32,33-33-15,-33 33 16,33 0-16,0 0 16,0 0-16,0-33 15,0 33-15,-33 0 16,33 0-16,0-33 16,0 33-16,0 0 15,0 0 16,0 0-15,0 0-16,0 0 16,0 0-16,0 0 0,33 0 15,0 32-15,0 1 16,-33-33-16,0 0 16,33-33-16,0 99 15,-33-99-15,-33 33 16,66 0-16,0 0 15,0 0-15,-33 0 16,33 0-16,-33 0 16,0 0-16,-1 0 15,1-33-15,-33 33 16,33 0 0,33-33-16,-33 33 15,0-33-15,0 33 0,-33 0 16,33 0-16,0-33 15,0 33 17,0-33-1,-33 33-31,33-33 16,0 0 62,0 0-63,0 0-15,33 0 0,0 0 16,0 0-16,0 0 16,-33 0-16,0 0 15,0 0 16,0 0-31,0-33 32,0 33-17,0-33 1,-33 0-16,33 0 0,0 0 16,0 33-16,0 0 0,0-33 15,0 33-15,0 0 16,0 0-1,0 0 32,0-33-47,0 33 16,-33-33-16,33 33 16,0-33-16,0 33 15,33-33-15,-33 33 16,0 0-16,33-33 0,-66 0 15,33 0-15,0 33 63,0-33-47,0 0 15,0 0-16,0 0 1,0 33-16,0-33 16,0 0-16,0 33 15,0 0-15,-33-33 16,33 33-16,0-33 16,0 33-16,0 0 0,-33-33 31,33 33-31,0 0 15,0-33 1,-33 0 0,33 33-16,0 0 109,-33-32-109,33 32 16,33 0-16,-33 0 15,0-33-15,65 0 16,-98 0-16,33 0 16,0 0-16,0 0 15,0 0 1,0 0 31,0 33-32,0 0 1,0 0 0,-33-33-16,33 33 0,0 0 15,0-33-15,0 33 156,0 0-140,0 0 187,-33 33-187,33-33-16,0 33 31,0-33-31,-33 33 0,0 0 63,33 0-48,0-33 16,0 0-15,0 33 62,0-33-78,0 0 16,0 0-16,0 0 15,33 0-15,-33 33 16,33-33-16,0 33 16,-33-33-16,0 0 15,0 0 1,0 0 31,0 0-47,0 0 15,0 0-15,0 0 16,33 0-16,0 0 16,-33 0-16,0 0 15,33 0-15,-33 0 63,0 0-48,0 0 1,0 0 0,0 0-16,0 0 15,0 0 1,0-33-16,0 33 16,0-33-16,0 0 15,0 0-15,-33 0 16,33 0-1,0 0-15,0 0 16,0 33 0,-33-33-16,33 33 15,-33-33-15,33 33 16,0 0 0,0 0-16,-33-33 15,33 33-15,0 0 16,0-33-16,0 0 15,0 33 1,0-33-16,0 0 16,-1 33-16,-32-33 15,33 33-15,-33-33 16,33 33 0,0-33-1,0 0 16,0 0 94,0 0-93,0 0-32,0 33 31,0-33-15,0 0-1,0 0 1,0 0-1,0 0 1,-33 0 0,33 33-16,0 0 15,0 0-15,0-33 16,0 33-16,-33-33 16,33 33-16,0 0 15,0 0 1,0 0-1,0 0 1,0 0-16,0 0 16,0 0-1,0 0-15,0 0 16,0 0-16,0 0 16,0 0 62,0 0-63,0 0-15,0 0 16,0 0 93,0 33-109,33 0 16,-33-33 0,0 33-16,33-33 15,-33 33-15,33 0 16,0 0-1,-33-33 1,33 0-16,-33 0 16,0 33-16,0-33 15,0 0 79,0 0-94,0 0 16,0 33-16,0-33 15,0 33 1,-33 0-16,33-33 0,0 0 31,0 0-15,0 0-1,-33 33-15,33-33 0,0 33 32,-33 0-17,33-33 32,0 0-31,0 0-1,33 0-15,0 0 16,-33 0-16,0 0 16,0 0-16,32 0 15,-32 0-15,0 0 16,0 0-16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81.70213" units="1/cm"/>
          <inkml:channelProperty channel="Y" name="resolution" value="81.81818" units="1/cm"/>
          <inkml:channelProperty channel="T" name="resolution" value="1" units="1/dev"/>
        </inkml:channelProperties>
      </inkml:inkSource>
      <inkml:timestamp xml:id="ts0" timeString="2015-10-21T19:28:22.49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81.70213" units="1/cm"/>
          <inkml:channelProperty channel="Y" name="resolution" value="81.81818" units="1/cm"/>
          <inkml:channelProperty channel="T" name="resolution" value="1" units="1/dev"/>
        </inkml:channelProperties>
      </inkml:inkSource>
      <inkml:timestamp xml:id="ts0" timeString="2015-10-21T19:28:23.52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81.70213" units="1/cm"/>
          <inkml:channelProperty channel="Y" name="resolution" value="81.81818" units="1/cm"/>
          <inkml:channelProperty channel="T" name="resolution" value="1" units="1/dev"/>
        </inkml:channelProperties>
      </inkml:inkSource>
      <inkml:timestamp xml:id="ts0" timeString="2015-10-21T19:28:26.30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81.70213" units="1/cm"/>
          <inkml:channelProperty channel="Y" name="resolution" value="81.81818" units="1/cm"/>
          <inkml:channelProperty channel="T" name="resolution" value="1" units="1/dev"/>
        </inkml:channelProperties>
      </inkml:inkSource>
      <inkml:timestamp xml:id="ts0" timeString="2015-10-21T19:28:26.78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81.70213" units="1/cm"/>
          <inkml:channelProperty channel="Y" name="resolution" value="81.81818" units="1/cm"/>
          <inkml:channelProperty channel="T" name="resolution" value="1" units="1/dev"/>
        </inkml:channelProperties>
      </inkml:inkSource>
      <inkml:timestamp xml:id="ts0" timeString="2015-10-21T19:28:30.51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33 0,'0'-33'16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81.70213" units="1/cm"/>
          <inkml:channelProperty channel="Y" name="resolution" value="81.81818" units="1/cm"/>
          <inkml:channelProperty channel="T" name="resolution" value="1" units="1/dev"/>
        </inkml:channelProperties>
      </inkml:inkSource>
      <inkml:timestamp xml:id="ts0" timeString="2015-10-21T19:22:47.657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38B305E-4CFD-469C-8CA9-1E11F2E563E0}" emma:medium="tactile" emma:mode="ink">
          <msink:context xmlns:msink="http://schemas.microsoft.com/ink/2010/main" type="writingRegion" rotatedBoundingBox="1605,7696 18312,8266 18183,12057 1476,11488"/>
        </emma:interpretation>
      </emma:emma>
    </inkml:annotationXML>
    <inkml:traceGroup>
      <inkml:annotationXML>
        <emma:emma xmlns:emma="http://www.w3.org/2003/04/emma" version="1.0">
          <emma:interpretation id="{8012BF29-0A48-44F5-8C28-8C7C6E0EFD59}" emma:medium="tactile" emma:mode="ink">
            <msink:context xmlns:msink="http://schemas.microsoft.com/ink/2010/main" type="paragraph" rotatedBoundingBox="1605,7696 18312,8266 18183,12057 1476,114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ECFA0F-5DBE-4FFC-9010-2C288D6982E7}" emma:medium="tactile" emma:mode="ink">
              <msink:context xmlns:msink="http://schemas.microsoft.com/ink/2010/main" type="line" rotatedBoundingBox="1605,7696 18312,8266 18183,12057 1476,11488"/>
            </emma:interpretation>
          </emma:emma>
        </inkml:annotationXML>
        <inkml:traceGroup>
          <inkml:annotationXML>
            <emma:emma xmlns:emma="http://www.w3.org/2003/04/emma" version="1.0">
              <emma:interpretation id="{FD267146-0C3D-4C4A-A6D2-0A0FFD603BEB}" emma:medium="tactile" emma:mode="ink">
                <msink:context xmlns:msink="http://schemas.microsoft.com/ink/2010/main" type="inkWord" rotatedBoundingBox="1605,7696 18312,8266 18183,12057 1476,11488"/>
              </emma:interpretation>
              <emma:one-of disjunction-type="recognition" id="oneOf0">
                <emma:interpretation id="interp0" emma:lang="en-US" emma:confidence="0">
                  <emma:literal>minis</emma:literal>
                </emma:interpretation>
                <emma:interpretation id="interp1" emma:lang="en-US" emma:confidence="0">
                  <emma:literal>mini</emma:literal>
                </emma:interpretation>
                <emma:interpretation id="interp2" emma:lang="en-US" emma:confidence="0">
                  <emma:literal>ini</emma:literal>
                </emma:interpretation>
                <emma:interpretation id="interp3" emma:lang="en-US" emma:confidence="0">
                  <emma:literal>min</emma:literal>
                </emma:interpretation>
                <emma:interpretation id="interp4" emma:lang="en-US" emma:confidence="0">
                  <emma:literal>minim</emma:literal>
                </emma:interpretation>
              </emma:one-of>
            </emma:emma>
          </inkml:annotationXML>
          <inkml:trace contextRef="#ctx0" brushRef="#br0">0 611 0,'33'0'110,"0"0"-110,33 0 0,-33 0 15,0 0-15,66 0 16,0 0-16,66 0 16,-66 0-16,-33 0 15,33 0-15,-33 0 16,-33 0-16,0 0 16,0-33 62,0 33-78,-33-33 15,0 0-15,33 33 0,0-33 16,0 33 0,0-33 15,0 0-16,0 33 1,0 0 0,0-33-1,33 0-15,-1 0 0,1 0 0,-33 0 16,33 0-16,-33 33 16,0-33-16,-33 0 109,33 0-109,0 33 31,0 0 0,-33-33-31,33 33 16,0 0-16,0 0 63,0 0-48,0 0 1,0 0-1,0 33 126,0 0-141,0 0 16,0 0-16,-33 0 15,33-33-15,0 0 16,-33 33 0,33-33-16,-33 33 78,33 0-78,-33 0 15,33-33 1,-33 33-16,33-33 16,-33 33 62,33-33-47,0 0-31,-33 33 16,33 0-16,0-33 15,0 33-15,0 0 16,-33 0-16,33-33 62,0 0-46,0 0-16,0 0 16,0 0-16,0 0 15,0 0-15,0 0 16,0 0-16,0 0 94,0-33-79,0 33-15,0 0 31,-33-33-31,33 33 16,0 0 0,0-33-1,0 33-15,-33-33 16,33 33 0,0 0-1,0 0-15,0 0 16,0 0 78,0-33-94,-33 0 15,33 33 1,-33-33-16,66 0 15,-33 33-15,0-33 16,-33 0-16,66 33 0,-33 0 31,0-33 1,33 33-17,-66-33-15,33 33 16,0 0-1,-33-33 17,33 0-17,0 33 1,0 0 0,-33-33-16,33 33 15,0 0-15,0 0 16,0 0-16,-33-33 15,32 33-15,1 0 16,0 0 0,0 0-1,0 0 1,-33-33-16,33 33 16,0 0-1,0 0-15,0 0 16,0 0-16,33 0 15,0 0-15,0-33 0,-33 33 16,0 0-16,0 0 16,0 0 62,0 0 94,-33 33-157,33-33 1,0 66-16,0-33 16,0 0-16,0-33 46,0 33-46,-33 0 16,66-33-16,-33 0 16,33 33-16,-33 0 15,33-33-15,0 33 16,0 0-16,-33 0 16,0-33 62,0 0-63,-33 33-15,33 0 16,0 0-16,0 0 16,0-33-16,-33 33 15,33 0 1,0-33-16,-33 33 0,66-33 0,-33 33 15,33-33-15,0 33 16,0-33 0,-33 0-16,0 33 15,33-33-15,0 0 16,0 0-16,-33 0 16,0 0-1,0 0-15,0 0 47,0 0-31,0 0-1,0 0 1,0 0 0,0 0-16,0 0 15,33 0 16,-66-33-31,32 0 16,34 33 0,-33-33-16,33 0 15,-33 33-15,66-33 16,-66 0-16,0 33 16,0 0-16,0 0 0,33-33 15,-33 33-15,0-33 16,0 33-1,0 0 189,0 0-204,0 0 15,0 0-15,0 0 0,0 0 16,0 0-1,33 0-15,-33 0 16,0 0-16,0 0 16,0 0-16,0 0 15,0 0 79,-33 33-78,33-33-16,-33 33 0,33 0 15,-33 0-15,33 0 16,-33 0-16,0 0 47,0 0-32,33-33-15,-33 33 16,33 0-16,0 0 16,0 0-16,0-33 15,0 33-15,-33 0 16,33 0-16,0-33 16,0 33-16,0 0 15,0 0 16,0 0-15,0 0-16,0 0 16,0 0-16,0 0 0,33 0 15,0 32-15,0 1 16,-33-33-16,0 0 16,33-33-16,0 99 15,-33-99-15,-33 33 16,66 0-16,0 0 15,0 0-15,-33 0 16,33 0-16,-33 0 16,0 0-16,-1 0 15,1-33-15,-33 33 16,33 0 0,33-33-16,-33 33 15,0-33-15,0 33 0,-33 0 16,33 0-16,0-33 15,0 33 17,0-33-1,-33 33-31,33-33 16,0 0 62,0 0-63,0 0-15,33 0 0,0 0 16,0 0-16,0 0 16,-33 0-16,0 0 15,0 0 16,0 0-31,0-33 32,0 33-17,0-33 1,-33 0-16,33 0 0,0 0 16,0 33-16,0 0 0,0-33 15,0 33-15,0 0 16,0 0-1,0 0 32,0-33-47,0 33 16,-33-33-16,33 33 16,0-33-16,0 33 15,33-33-15,-33 33 16,0 0-16,33-33 0,-66 0 15,33 0-15,0 33 63,0-33-47,0 0 15,0 0-16,0 0 1,0 33-16,0-33 16,0 0-16,0 33 15,0 0-15,-33-33 16,33 33-16,0-33 16,0 33-16,0 0 0,-33-33 31,33 33-31,0 0 15,0-33 1,-33 0 0,33 33-16,0 0 109,-33-32-109,33 32 16,33 0-16,-33 0 15,0-33-15,65 0 16,-98 0-16,33 0 16,0 0-16,0 0 15,0 0 1,0 0 31,0 33-32,0 0 1,0 0 0,-33-33-16,33 33 0,0 0 15,0-33-15,0 33 156,0 0-140,0 0 187,-33 33-187,33-33-16,0 33 31,0-33-31,-33 33 0,0 0 63,33 0-48,0-33 16,0 0-15,0 33 62,0-33-78,0 0 16,0 0-16,0 0 15,33 0-15,-33 33 16,33-33-16,0 33 16,-33-33-16,0 0 15,0 0 1,0 0 31,0 0-47,0 0 15,0 0-15,0 0 16,33 0-16,0 0 16,-33 0-16,0 0 15,33 0-15,-33 0 63,0 0-48,0 0 1,0 0 0,0 0-16,0 0 15,0 0 1,0-33-16,0 33 16,0-33-16,0 0 15,0 0-15,-33 0 16,33 0-1,0 0-15,0 0 16,0 33 0,-33-33-16,33 33 15,-33-33-15,33 33 16,0 0 0,0 0-16,-33-33 15,33 33-15,0 0 16,0-33-16,0 0 15,0 33 1,0-33-16,0 0 16,-1 33-16,-32-33 15,33 33-15,-33-33 16,33 33 0,0-33-1,0 0 16,0 0 94,0 0-93,0 0-32,0 33 31,0-33-15,0 0-1,0 0 1,0 0-1,0 0 1,-33 0 0,33 33-16,0 0 15,0 0-15,0-33 16,0 33-16,-33-33 16,33 33-16,0 0 15,0 0 1,0 0-1,0 0 1,0 0-16,0 0 16,0 0-1,0 0-15,0 0 16,0 0-16,0 0 16,0 0 62,0 0-63,0 0-15,0 0 16,0 0 93,0 33-109,33 0 16,-33-33 0,0 33-16,33-33 15,-33 33-15,33 0 16,0 0-1,-33-33 1,33 0-16,-33 0 16,0 33-16,0-33 15,0 0 79,0 0-94,0 0 16,0 33-16,0-33 15,0 33 1,-33 0-16,33-33 0,0 0 31,0 0-15,0 0-1,-33 33-15,33-33 0,0 33 32,-33 0-17,33-33 32,0 0-31,0 0-1,33 0-15,0 0 16,-33 0-16,0 0 16,0 0-16,32 0 15,-32 0-15,0 0 16,0 0-16</inkml:trace>
          <inkml:trace contextRef="#ctx0" brushRef="#br1" timeOffset="3.5839E6">13822-1072 0</inkml:trace>
          <inkml:trace contextRef="#ctx0" brushRef="#br1" timeOffset="3.58635E6">14284-1500 0</inkml:trace>
          <inkml:trace contextRef="#ctx0" brushRef="#br1" timeOffset="3.58585E6">14284-1500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EC2C9-4FEC-204B-A666-F4CB0C07CB9C}" type="datetimeFigureOut">
              <a:rPr lang="en-US" smtClean="0"/>
              <a:pPr/>
              <a:t>1/12/2017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F84AB-4012-4A4C-AF85-599A0B96E7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741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966B27A-1A6D-A148-B7E7-D64F958E8E3B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71525"/>
            <a:ext cx="4962525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04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F84AB-4012-4A4C-AF85-599A0B96E79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173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F84AB-4012-4A4C-AF85-599A0B96E79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653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F84AB-4012-4A4C-AF85-599A0B96E79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888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7F27D-93EE-48DC-B11E-92A9E52C10BD}" type="slidenum">
              <a:rPr lang="en-US" smtClean="0"/>
              <a:t>13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38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F84AB-4012-4A4C-AF85-599A0B96E79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028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89B15CD-0E86-8D4A-89E7-FB86CBADA946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 dirty="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Calibri" charset="0"/>
                <a:cs typeface="Times New Roman" charset="0"/>
              </a:rPr>
              <a:t>Comments: we’ve</a:t>
            </a:r>
            <a:r>
              <a:rPr lang="en-US" sz="1200" baseline="0" dirty="0" smtClean="0">
                <a:latin typeface="Calibri" charset="0"/>
                <a:cs typeface="Times New Roman" charset="0"/>
              </a:rPr>
              <a:t> defined the interview questions based on the area of focus to connect each persons voice to achieving a higher goal of helping make this country great.</a:t>
            </a:r>
            <a:endParaRPr lang="en-US" sz="1200" dirty="0" smtClean="0">
              <a:latin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9609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86C9146-C941-1D4E-A99A-1617473DDE48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 dirty="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6300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FA22EAA-959A-894C-8957-A7F5369FC71E}" type="slidenum">
              <a:rPr lang="en-US" sz="1200">
                <a:latin typeface="Times New Roman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200" dirty="0" err="1" smtClean="0"/>
              <a:t>Seleccione</a:t>
            </a:r>
            <a:r>
              <a:rPr lang="en-US" sz="1200" dirty="0" smtClean="0"/>
              <a:t> a </a:t>
            </a:r>
            <a:r>
              <a:rPr lang="en-US" sz="1200" dirty="0" err="1" smtClean="0"/>
              <a:t>una</a:t>
            </a:r>
            <a:r>
              <a:rPr lang="en-US" sz="1200" dirty="0" smtClean="0"/>
              <a:t> </a:t>
            </a:r>
            <a:r>
              <a:rPr lang="en-US" sz="1200" dirty="0" err="1" smtClean="0"/>
              <a:t>pareja</a:t>
            </a:r>
            <a:r>
              <a:rPr lang="en-US" sz="1200" dirty="0" smtClean="0"/>
              <a:t> que no </a:t>
            </a:r>
            <a:r>
              <a:rPr lang="en-US" sz="1200" dirty="0" err="1" smtClean="0"/>
              <a:t>conoce</a:t>
            </a:r>
            <a:r>
              <a:rPr lang="en-US" sz="1200" dirty="0" smtClean="0"/>
              <a:t> </a:t>
            </a:r>
            <a:r>
              <a:rPr lang="en-US" sz="1200" dirty="0" err="1" smtClean="0"/>
              <a:t>muy</a:t>
            </a:r>
            <a:r>
              <a:rPr lang="en-US" sz="1200" dirty="0" smtClean="0"/>
              <a:t> </a:t>
            </a:r>
            <a:r>
              <a:rPr lang="en-US" sz="1200" dirty="0" err="1" smtClean="0"/>
              <a:t>bien</a:t>
            </a:r>
            <a:r>
              <a:rPr lang="en-US" sz="1200" dirty="0" smtClean="0"/>
              <a:t> o que </a:t>
            </a:r>
            <a:r>
              <a:rPr lang="en-US" sz="1200" dirty="0" err="1" smtClean="0"/>
              <a:t>quiere</a:t>
            </a:r>
            <a:r>
              <a:rPr lang="en-US" sz="1200" dirty="0" smtClean="0"/>
              <a:t> </a:t>
            </a:r>
            <a:r>
              <a:rPr lang="en-US" sz="1200" dirty="0" err="1" smtClean="0"/>
              <a:t>conocer</a:t>
            </a:r>
            <a:r>
              <a:rPr lang="en-US" sz="1200" dirty="0" smtClean="0"/>
              <a:t> </a:t>
            </a:r>
            <a:r>
              <a:rPr lang="en-US" sz="1200" dirty="0" err="1" smtClean="0"/>
              <a:t>mejor</a:t>
            </a:r>
            <a:r>
              <a:rPr lang="en-US" sz="1200" dirty="0" smtClean="0"/>
              <a:t>.</a:t>
            </a:r>
          </a:p>
          <a:p>
            <a:r>
              <a:rPr lang="en-US" sz="1200" dirty="0" smtClean="0"/>
              <a:t>Decide </a:t>
            </a:r>
            <a:r>
              <a:rPr lang="en-US" sz="1200" dirty="0" err="1" smtClean="0"/>
              <a:t>quién</a:t>
            </a:r>
            <a:r>
              <a:rPr lang="en-US" sz="1200" dirty="0" smtClean="0"/>
              <a:t> </a:t>
            </a:r>
            <a:r>
              <a:rPr lang="en-US" sz="1200" dirty="0" err="1" smtClean="0"/>
              <a:t>será</a:t>
            </a:r>
            <a:r>
              <a:rPr lang="en-US" sz="1200" dirty="0" smtClean="0"/>
              <a:t> </a:t>
            </a:r>
            <a:r>
              <a:rPr lang="en-US" sz="1200" dirty="0" err="1" smtClean="0"/>
              <a:t>entrevistado</a:t>
            </a:r>
            <a:r>
              <a:rPr lang="en-US" sz="1200" dirty="0" smtClean="0"/>
              <a:t> primero. </a:t>
            </a:r>
            <a:r>
              <a:rPr lang="en-US" sz="1200" dirty="0" err="1" smtClean="0"/>
              <a:t>Entreviste</a:t>
            </a:r>
            <a:r>
              <a:rPr lang="en-US" sz="1200" dirty="0" smtClean="0"/>
              <a:t> a </a:t>
            </a:r>
            <a:r>
              <a:rPr lang="en-US" sz="1200" dirty="0" err="1" smtClean="0"/>
              <a:t>su</a:t>
            </a:r>
            <a:r>
              <a:rPr lang="en-US" sz="1200" dirty="0" smtClean="0"/>
              <a:t> </a:t>
            </a:r>
            <a:r>
              <a:rPr lang="en-US" sz="1200" dirty="0" err="1" smtClean="0"/>
              <a:t>pareja</a:t>
            </a:r>
            <a:r>
              <a:rPr lang="en-US" sz="1200" dirty="0" smtClean="0"/>
              <a:t> </a:t>
            </a:r>
            <a:r>
              <a:rPr lang="en-US" sz="1200" dirty="0" err="1" smtClean="0"/>
              <a:t>por</a:t>
            </a:r>
            <a:r>
              <a:rPr lang="en-US" sz="1200" dirty="0" smtClean="0"/>
              <a:t> 20 </a:t>
            </a:r>
            <a:r>
              <a:rPr lang="en-US" sz="1200" dirty="0" err="1" smtClean="0"/>
              <a:t>minutos</a:t>
            </a:r>
            <a:r>
              <a:rPr lang="en-US" sz="1200" dirty="0" smtClean="0"/>
              <a:t>. </a:t>
            </a:r>
            <a:r>
              <a:rPr lang="en-US" sz="1200" dirty="0" err="1" smtClean="0"/>
              <a:t>Después</a:t>
            </a:r>
            <a:r>
              <a:rPr lang="en-US" sz="1200" dirty="0" smtClean="0"/>
              <a:t>, </a:t>
            </a:r>
            <a:r>
              <a:rPr lang="en-US" sz="1200" dirty="0" err="1" smtClean="0"/>
              <a:t>intercambien</a:t>
            </a:r>
            <a:r>
              <a:rPr lang="en-US" sz="1200" dirty="0" smtClean="0"/>
              <a:t> roles y la </a:t>
            </a:r>
            <a:r>
              <a:rPr lang="en-US" sz="1200" dirty="0" err="1" smtClean="0"/>
              <a:t>otra</a:t>
            </a:r>
            <a:r>
              <a:rPr lang="en-US" sz="1200" dirty="0" smtClean="0"/>
              <a:t> persona </a:t>
            </a:r>
            <a:r>
              <a:rPr lang="en-US" sz="1200" dirty="0" err="1" smtClean="0"/>
              <a:t>es</a:t>
            </a:r>
            <a:r>
              <a:rPr lang="en-US" sz="1200" dirty="0" smtClean="0"/>
              <a:t> </a:t>
            </a:r>
            <a:r>
              <a:rPr lang="en-US" sz="1200" dirty="0" err="1" smtClean="0"/>
              <a:t>entrevistado</a:t>
            </a:r>
            <a:r>
              <a:rPr lang="en-US" sz="1200" dirty="0" smtClean="0"/>
              <a:t>. Se les </a:t>
            </a:r>
            <a:r>
              <a:rPr lang="en-US" sz="1200" dirty="0" err="1" smtClean="0"/>
              <a:t>invita</a:t>
            </a:r>
            <a:r>
              <a:rPr lang="en-US" sz="1200" dirty="0" smtClean="0"/>
              <a:t> a </a:t>
            </a:r>
            <a:r>
              <a:rPr lang="en-US" sz="1200" dirty="0" err="1" smtClean="0"/>
              <a:t>usar</a:t>
            </a:r>
            <a:r>
              <a:rPr lang="en-US" sz="1200" dirty="0" smtClean="0"/>
              <a:t> </a:t>
            </a:r>
            <a:r>
              <a:rPr lang="en-US" sz="1200" dirty="0" err="1" smtClean="0"/>
              <a:t>todo</a:t>
            </a:r>
            <a:r>
              <a:rPr lang="en-US" sz="1200" dirty="0" smtClean="0"/>
              <a:t> el </a:t>
            </a:r>
            <a:r>
              <a:rPr lang="en-US" sz="1200" dirty="0" err="1" smtClean="0"/>
              <a:t>tiempo</a:t>
            </a:r>
            <a:r>
              <a:rPr lang="en-US" sz="1200" dirty="0" smtClean="0"/>
              <a:t> para las </a:t>
            </a:r>
            <a:r>
              <a:rPr lang="en-US" sz="1200" dirty="0" err="1" smtClean="0"/>
              <a:t>entrevistas</a:t>
            </a:r>
            <a:r>
              <a:rPr lang="en-US" sz="1200" dirty="0" smtClean="0"/>
              <a:t>. Son la base para </a:t>
            </a:r>
            <a:r>
              <a:rPr lang="en-US" sz="1200" dirty="0" err="1" smtClean="0"/>
              <a:t>todo</a:t>
            </a:r>
            <a:r>
              <a:rPr lang="en-US" sz="1200" dirty="0" smtClean="0"/>
              <a:t> lo que </a:t>
            </a:r>
            <a:r>
              <a:rPr lang="en-US" sz="1200" dirty="0" err="1" smtClean="0"/>
              <a:t>viene</a:t>
            </a:r>
            <a:r>
              <a:rPr lang="en-US" sz="1200" dirty="0" smtClean="0"/>
              <a:t> </a:t>
            </a:r>
            <a:r>
              <a:rPr lang="en-US" sz="1200" dirty="0" err="1" smtClean="0"/>
              <a:t>después</a:t>
            </a:r>
            <a:r>
              <a:rPr lang="en-US" sz="1200" dirty="0" smtClean="0"/>
              <a:t>.</a:t>
            </a:r>
          </a:p>
          <a:p>
            <a:r>
              <a:rPr lang="en-US" sz="1200" dirty="0" smtClean="0"/>
              <a:t>Lea la </a:t>
            </a:r>
            <a:r>
              <a:rPr lang="en-US" sz="1200" dirty="0" err="1" smtClean="0"/>
              <a:t>página</a:t>
            </a:r>
            <a:r>
              <a:rPr lang="en-US" sz="1200" dirty="0" smtClean="0"/>
              <a:t> 9 </a:t>
            </a:r>
            <a:r>
              <a:rPr lang="en-US" sz="1200" dirty="0" err="1" smtClean="0"/>
              <a:t>en</a:t>
            </a:r>
            <a:r>
              <a:rPr lang="en-US" sz="1200" dirty="0" smtClean="0"/>
              <a:t> </a:t>
            </a:r>
            <a:r>
              <a:rPr lang="en-US" sz="1200" dirty="0" err="1" smtClean="0"/>
              <a:t>su</a:t>
            </a:r>
            <a:r>
              <a:rPr lang="en-US" sz="1200" dirty="0" smtClean="0"/>
              <a:t> </a:t>
            </a:r>
            <a:r>
              <a:rPr lang="en-US" sz="1200" dirty="0" err="1" smtClean="0"/>
              <a:t>cuaderno</a:t>
            </a:r>
            <a:r>
              <a:rPr lang="en-US" sz="1200" dirty="0" smtClean="0"/>
              <a:t> de </a:t>
            </a:r>
            <a:r>
              <a:rPr lang="en-US" sz="1200" dirty="0" err="1" smtClean="0"/>
              <a:t>ejercicios</a:t>
            </a:r>
            <a:r>
              <a:rPr lang="en-US" sz="1200" dirty="0" smtClean="0"/>
              <a:t>, y </a:t>
            </a:r>
            <a:r>
              <a:rPr lang="en-US" sz="1200" dirty="0" err="1" smtClean="0"/>
              <a:t>entrevíese</a:t>
            </a:r>
            <a:r>
              <a:rPr lang="en-US" sz="1200" dirty="0" smtClean="0"/>
              <a:t> </a:t>
            </a:r>
            <a:r>
              <a:rPr lang="en-US" sz="1200" dirty="0" err="1" smtClean="0"/>
              <a:t>unos</a:t>
            </a:r>
            <a:r>
              <a:rPr lang="en-US" sz="1200" dirty="0" smtClean="0"/>
              <a:t> a </a:t>
            </a:r>
            <a:r>
              <a:rPr lang="en-US" sz="1200" dirty="0" err="1" smtClean="0"/>
              <a:t>otros</a:t>
            </a:r>
            <a:r>
              <a:rPr lang="en-US" sz="1200" dirty="0" smtClean="0"/>
              <a:t> </a:t>
            </a:r>
            <a:r>
              <a:rPr lang="en-US" sz="1200" dirty="0" err="1" smtClean="0"/>
              <a:t>usando</a:t>
            </a:r>
            <a:r>
              <a:rPr lang="en-US" sz="1200" dirty="0" smtClean="0"/>
              <a:t> las </a:t>
            </a:r>
            <a:r>
              <a:rPr lang="en-US" sz="1200" dirty="0" err="1" smtClean="0"/>
              <a:t>preguntas</a:t>
            </a:r>
            <a:r>
              <a:rPr lang="en-US" sz="1200" dirty="0" smtClean="0"/>
              <a:t> de la </a:t>
            </a:r>
            <a:r>
              <a:rPr lang="en-US" sz="1200" dirty="0" err="1" smtClean="0"/>
              <a:t>página</a:t>
            </a:r>
            <a:r>
              <a:rPr lang="en-US" sz="1200" dirty="0" smtClean="0"/>
              <a:t> 10 </a:t>
            </a:r>
            <a:r>
              <a:rPr lang="en-US" sz="1200" dirty="0" err="1" smtClean="0"/>
              <a:t>durante</a:t>
            </a:r>
            <a:r>
              <a:rPr lang="en-US" sz="1200" dirty="0" smtClean="0"/>
              <a:t> 40 min. </a:t>
            </a:r>
            <a:r>
              <a:rPr lang="en-US" sz="1200" dirty="0" err="1" smtClean="0"/>
              <a:t>Pasa</a:t>
            </a:r>
            <a:r>
              <a:rPr lang="en-US" sz="1200" dirty="0" smtClean="0"/>
              <a:t> </a:t>
            </a:r>
            <a:r>
              <a:rPr lang="en-US" sz="1200" dirty="0" err="1" smtClean="0"/>
              <a:t>por</a:t>
            </a:r>
            <a:r>
              <a:rPr lang="en-US" sz="1200" dirty="0" smtClean="0"/>
              <a:t> </a:t>
            </a:r>
            <a:r>
              <a:rPr lang="en-US" sz="1200" dirty="0" err="1" smtClean="0"/>
              <a:t>una</a:t>
            </a:r>
            <a:r>
              <a:rPr lang="en-US" sz="1200" dirty="0" smtClean="0"/>
              <a:t> </a:t>
            </a:r>
            <a:r>
              <a:rPr lang="en-US" sz="1200" dirty="0" err="1" smtClean="0"/>
              <a:t>entrevista</a:t>
            </a:r>
            <a:r>
              <a:rPr lang="en-US" sz="1200" dirty="0" smtClean="0"/>
              <a:t> a la </a:t>
            </a:r>
            <a:r>
              <a:rPr lang="en-US" sz="1200" dirty="0" err="1" smtClean="0"/>
              <a:t>vez</a:t>
            </a:r>
            <a:r>
              <a:rPr lang="en-US" sz="1200" dirty="0" smtClean="0"/>
              <a:t>. Tome </a:t>
            </a:r>
            <a:r>
              <a:rPr lang="en-US" sz="1200" dirty="0" err="1" smtClean="0"/>
              <a:t>su</a:t>
            </a:r>
            <a:r>
              <a:rPr lang="en-US" sz="1200" dirty="0" smtClean="0"/>
              <a:t> </a:t>
            </a:r>
            <a:r>
              <a:rPr lang="en-US" sz="1200" dirty="0" err="1" smtClean="0"/>
              <a:t>tiempo</a:t>
            </a:r>
            <a:r>
              <a:rPr lang="en-US" sz="1200" dirty="0" smtClean="0"/>
              <a:t>.</a:t>
            </a:r>
          </a:p>
          <a:p>
            <a:r>
              <a:rPr lang="en-US" sz="1200" dirty="0" err="1" smtClean="0"/>
              <a:t>Tómese</a:t>
            </a:r>
            <a:r>
              <a:rPr lang="en-US" sz="1200" dirty="0" smtClean="0"/>
              <a:t> </a:t>
            </a:r>
            <a:r>
              <a:rPr lang="en-US" sz="1200" dirty="0" err="1" smtClean="0"/>
              <a:t>su</a:t>
            </a:r>
            <a:r>
              <a:rPr lang="en-US" sz="1200" dirty="0" smtClean="0"/>
              <a:t> </a:t>
            </a:r>
            <a:r>
              <a:rPr lang="en-US" sz="1200" dirty="0" err="1" smtClean="0"/>
              <a:t>tiempo</a:t>
            </a:r>
            <a:r>
              <a:rPr lang="en-US" sz="1200" dirty="0" smtClean="0"/>
              <a:t> y </a:t>
            </a:r>
            <a:r>
              <a:rPr lang="en-US" sz="1200" dirty="0" err="1" smtClean="0"/>
              <a:t>busque</a:t>
            </a:r>
            <a:r>
              <a:rPr lang="en-US" sz="1200" dirty="0" smtClean="0"/>
              <a:t> la </a:t>
            </a:r>
            <a:r>
              <a:rPr lang="en-US" sz="1200" dirty="0" err="1" smtClean="0"/>
              <a:t>riqueza</a:t>
            </a:r>
            <a:r>
              <a:rPr lang="en-US" sz="1200" dirty="0" smtClean="0"/>
              <a:t> y el </a:t>
            </a:r>
            <a:r>
              <a:rPr lang="en-US" sz="1200" dirty="0" err="1" smtClean="0"/>
              <a:t>detalle</a:t>
            </a:r>
            <a:r>
              <a:rPr lang="en-US" sz="1200" dirty="0" smtClean="0"/>
              <a:t> </a:t>
            </a:r>
            <a:r>
              <a:rPr lang="en-US" sz="1200" dirty="0" err="1" smtClean="0"/>
              <a:t>en</a:t>
            </a:r>
            <a:r>
              <a:rPr lang="en-US" sz="1200" dirty="0" smtClean="0"/>
              <a:t> las </a:t>
            </a:r>
            <a:r>
              <a:rPr lang="en-US" sz="1200" dirty="0" err="1" smtClean="0"/>
              <a:t>historias</a:t>
            </a:r>
            <a:endParaRPr lang="en-US" sz="1200" dirty="0" smtClean="0"/>
          </a:p>
          <a:p>
            <a:r>
              <a:rPr lang="en-US" sz="1200" dirty="0" err="1" smtClean="0"/>
              <a:t>Anote</a:t>
            </a:r>
            <a:r>
              <a:rPr lang="en-US" sz="1200" dirty="0" smtClean="0"/>
              <a:t> lo que le </a:t>
            </a:r>
            <a:r>
              <a:rPr lang="en-US" sz="1200" dirty="0" err="1" smtClean="0"/>
              <a:t>excita</a:t>
            </a:r>
            <a:r>
              <a:rPr lang="en-US" sz="1200" dirty="0" smtClean="0"/>
              <a:t> o le </a:t>
            </a:r>
            <a:r>
              <a:rPr lang="en-US" sz="1200" dirty="0" err="1" smtClean="0"/>
              <a:t>interesa</a:t>
            </a:r>
            <a:r>
              <a:rPr lang="en-US" sz="1200" dirty="0" smtClean="0"/>
              <a:t> ... </a:t>
            </a:r>
            <a:r>
              <a:rPr lang="en-US" sz="1200" dirty="0" err="1" smtClean="0"/>
              <a:t>Permanezca</a:t>
            </a:r>
            <a:r>
              <a:rPr lang="en-US" sz="1200" dirty="0" smtClean="0"/>
              <a:t> </a:t>
            </a:r>
            <a:r>
              <a:rPr lang="en-US" sz="1200" dirty="0" err="1" smtClean="0"/>
              <a:t>curioso</a:t>
            </a:r>
            <a:endParaRPr lang="en-US" sz="1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7465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3D89C89-99ED-984D-A008-D49423EAEAB6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 dirty="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758825"/>
            <a:ext cx="3362325" cy="2522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039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F84AB-4012-4A4C-AF85-599A0B96E79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57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F84AB-4012-4A4C-AF85-599A0B96E79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Enfoque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Indagación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comunidad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aprendizaje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excepcional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taller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laboratorio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para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manera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utilizar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Indagación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Apreciativa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Para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realmente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funciona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vivirlo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usando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real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adecuado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situación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enfoque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experiencia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conformación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nuestra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comunidad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aprendizaje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4579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48DB382-324C-7842-8EB9-31BA4B613738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 dirty="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888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ED6C050-F6C6-854B-A755-DC2DCA32409E}" type="slidenum">
              <a:rPr lang="en-US" sz="1200">
                <a:latin typeface="Times New Roman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357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F84AB-4012-4A4C-AF85-599A0B96E79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788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0ADC747-9A3A-4D45-B3FC-9EAA1E404510}" type="slidenum">
              <a:rPr lang="en-US" sz="1200">
                <a:latin typeface="Times New Roman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627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F84AB-4012-4A4C-AF85-599A0B96E79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186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EAD5B6D-F9D9-1241-A08C-D7B3E6976E3C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 dirty="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7724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AD1B250-88CD-C143-BB92-7389B220897C}" type="slidenum">
              <a:rPr lang="en-US" sz="1200">
                <a:latin typeface="Times New Roman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318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F84AB-4012-4A4C-AF85-599A0B96E79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6970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F84AB-4012-4A4C-AF85-599A0B96E79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639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F84AB-4012-4A4C-AF85-599A0B96E79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931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err="1" smtClean="0"/>
              <a:t>Ningun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problema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puede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resolvado</a:t>
            </a:r>
            <a:r>
              <a:rPr lang="en-US" altLang="en-US" dirty="0" smtClean="0"/>
              <a:t> con</a:t>
            </a:r>
            <a:r>
              <a:rPr lang="en-US" altLang="en-US" baseline="0" dirty="0" smtClean="0"/>
              <a:t> la </a:t>
            </a:r>
            <a:r>
              <a:rPr lang="en-US" altLang="en-US" baseline="0" dirty="0" err="1" smtClean="0"/>
              <a:t>misma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conciencia</a:t>
            </a:r>
            <a:r>
              <a:rPr lang="en-US" altLang="en-US" baseline="0" dirty="0" smtClean="0"/>
              <a:t> que lo </a:t>
            </a:r>
            <a:r>
              <a:rPr lang="en-US" altLang="en-US" baseline="0" dirty="0" err="1" smtClean="0"/>
              <a:t>creo</a:t>
            </a:r>
            <a:r>
              <a:rPr lang="en-US" altLang="en-US" baseline="0" dirty="0" smtClean="0"/>
              <a:t>.  </a:t>
            </a:r>
            <a:r>
              <a:rPr lang="en-US" altLang="en-US" baseline="0" dirty="0" err="1" smtClean="0"/>
              <a:t>Debemos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aprender</a:t>
            </a:r>
            <a:r>
              <a:rPr lang="en-US" altLang="en-US" baseline="0" dirty="0" smtClean="0"/>
              <a:t> a </a:t>
            </a:r>
            <a:r>
              <a:rPr lang="en-US" altLang="en-US" baseline="0" dirty="0" err="1" smtClean="0"/>
              <a:t>ver</a:t>
            </a:r>
            <a:r>
              <a:rPr lang="en-US" altLang="en-US" baseline="0" dirty="0" smtClean="0"/>
              <a:t> el </a:t>
            </a:r>
            <a:r>
              <a:rPr lang="en-US" altLang="en-US" baseline="0" dirty="0" err="1" smtClean="0"/>
              <a:t>mundo</a:t>
            </a:r>
            <a:r>
              <a:rPr lang="en-US" altLang="en-US" baseline="0" dirty="0" smtClean="0"/>
              <a:t> de </a:t>
            </a:r>
            <a:r>
              <a:rPr lang="en-US" altLang="en-US" baseline="0" dirty="0" err="1" smtClean="0"/>
              <a:t>una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ventaja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nueva</a:t>
            </a:r>
            <a:r>
              <a:rPr lang="en-US" altLang="en-US" baseline="0" dirty="0" smtClean="0"/>
              <a:t>.</a:t>
            </a:r>
            <a:endParaRPr lang="en-US" alt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AB96F09-235C-4541-A7ED-63473549599E}" type="slidenum">
              <a:rPr lang="en-US" altLang="en-US" smtClean="0">
                <a:latin typeface="Comic Sans MS" panose="030F0702030302020204" pitchFamily="66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5508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FC7D4C2-586A-8449-8F8F-93C7EF39DCE5}" type="slidenum">
              <a:rPr lang="en-US" sz="1200">
                <a:latin typeface="Times New Roman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58825"/>
            <a:ext cx="4962525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4700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AD1B250-88CD-C143-BB92-7389B220897C}" type="slidenum">
              <a:rPr lang="en-US" sz="1200">
                <a:latin typeface="Times New Roman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42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58825"/>
            <a:ext cx="4962525" cy="372268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F84AB-4012-4A4C-AF85-599A0B96E79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39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0810F5A-9407-1F4F-8D9E-B428B53B8F77}" type="slidenum">
              <a:rPr lang="en-US" sz="1200">
                <a:latin typeface="Times New Roman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58825"/>
            <a:ext cx="4962525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Apreciar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Valorar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admirar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altamente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percibir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particular,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percibir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vitalidad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excelencia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aumentan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valor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increase in value.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235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A42F750-7997-C64C-922F-C49B22D02005}" type="slidenum">
              <a:rPr lang="en-US" sz="1200">
                <a:latin typeface="Times New Roman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221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0291161-0363-C549-A9D1-BE99297FCF18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 dirty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441325"/>
            <a:ext cx="2882900" cy="21637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08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21BFA98-D433-CF41-9398-EA3610C9F029}" type="slidenum">
              <a:rPr lang="en-US" sz="1200">
                <a:latin typeface="Times New Roman" charset="0"/>
              </a:rPr>
              <a:pPr eaLnBrk="1" hangingPunct="1"/>
              <a:t>8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73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754619-F660-4E0F-9BCA-C108DF4B7398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AU" dirty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58825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2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83E8-C29F-47F0-9792-C1F9AB485281}" type="datetimeFigureOut">
              <a:rPr lang="en-US" smtClean="0"/>
              <a:pPr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2C48-38F7-41A8-AC01-15AA6290C9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551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83E8-C29F-47F0-9792-C1F9AB485281}" type="datetimeFigureOut">
              <a:rPr lang="en-US" smtClean="0"/>
              <a:pPr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2C48-38F7-41A8-AC01-15AA6290C9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38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83E8-C29F-47F0-9792-C1F9AB485281}" type="datetimeFigureOut">
              <a:rPr lang="en-US" smtClean="0"/>
              <a:pPr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2C48-38F7-41A8-AC01-15AA6290C9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16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May 2003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B7BC9-428C-2B49-82D4-72F193CCB7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15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83E8-C29F-47F0-9792-C1F9AB485281}" type="datetimeFigureOut">
              <a:rPr lang="en-US" smtClean="0"/>
              <a:pPr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2C48-38F7-41A8-AC01-15AA6290C9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606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83E8-C29F-47F0-9792-C1F9AB485281}" type="datetimeFigureOut">
              <a:rPr lang="en-US" smtClean="0"/>
              <a:pPr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2C48-38F7-41A8-AC01-15AA6290C9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258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83E8-C29F-47F0-9792-C1F9AB485281}" type="datetimeFigureOut">
              <a:rPr lang="en-US" smtClean="0"/>
              <a:pPr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2C48-38F7-41A8-AC01-15AA6290C9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493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83E8-C29F-47F0-9792-C1F9AB485281}" type="datetimeFigureOut">
              <a:rPr lang="en-US" smtClean="0"/>
              <a:pPr/>
              <a:t>1/12/2017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2C48-38F7-41A8-AC01-15AA6290C9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357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83E8-C29F-47F0-9792-C1F9AB485281}" type="datetimeFigureOut">
              <a:rPr lang="en-US" smtClean="0"/>
              <a:pPr/>
              <a:t>1/12/2017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2C48-38F7-41A8-AC01-15AA6290C9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659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83E8-C29F-47F0-9792-C1F9AB485281}" type="datetimeFigureOut">
              <a:rPr lang="en-US" smtClean="0"/>
              <a:pPr/>
              <a:t>1/12/2017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2C48-38F7-41A8-AC01-15AA6290C9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354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83E8-C29F-47F0-9792-C1F9AB485281}" type="datetimeFigureOut">
              <a:rPr lang="en-US" smtClean="0"/>
              <a:pPr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2C48-38F7-41A8-AC01-15AA6290C9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277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83E8-C29F-47F0-9792-C1F9AB485281}" type="datetimeFigureOut">
              <a:rPr lang="en-US" smtClean="0"/>
              <a:pPr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2C48-38F7-41A8-AC01-15AA6290C9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75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F83E8-C29F-47F0-9792-C1F9AB485281}" type="datetimeFigureOut">
              <a:rPr lang="en-US" smtClean="0"/>
              <a:pPr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D2C48-38F7-41A8-AC01-15AA6290C9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70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customXml" Target="../ink/ink2.xml"/><Relationship Id="rId7" Type="http://schemas.openxmlformats.org/officeDocument/2006/relationships/image" Target="../media/image9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customXml" Target="../ink/ink7.xml"/><Relationship Id="rId5" Type="http://schemas.openxmlformats.org/officeDocument/2006/relationships/image" Target="../media/image8.png"/><Relationship Id="rId10" Type="http://schemas.openxmlformats.org/officeDocument/2006/relationships/customXml" Target="../ink/ink6.xml"/><Relationship Id="rId4" Type="http://schemas.openxmlformats.org/officeDocument/2006/relationships/image" Target="../media/image7.png"/><Relationship Id="rId9" Type="http://schemas.openxmlformats.org/officeDocument/2006/relationships/customXml" Target="../ink/ink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1.png"/><Relationship Id="rId4" Type="http://schemas.openxmlformats.org/officeDocument/2006/relationships/customXml" Target="../ink/ink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14300" y="0"/>
            <a:ext cx="8991600" cy="6629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	 </a:t>
            </a:r>
          </a:p>
          <a:p>
            <a:pPr algn="ctr" eaLnBrk="1" hangingPunct="1">
              <a:buFontTx/>
              <a:buNone/>
            </a:pPr>
            <a:endParaRPr lang="en-US" sz="2000" i="1" dirty="0">
              <a:solidFill>
                <a:schemeClr val="tx2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 eaLnBrk="1" hangingPunct="1">
              <a:buFontTx/>
              <a:buNone/>
            </a:pPr>
            <a:endParaRPr lang="en-US" sz="2000" i="1" dirty="0">
              <a:solidFill>
                <a:schemeClr val="tx2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 eaLnBrk="1" hangingPunct="1">
              <a:buFontTx/>
              <a:buNone/>
            </a:pPr>
            <a:endParaRPr lang="en-US" sz="2000" i="1" dirty="0">
              <a:solidFill>
                <a:schemeClr val="tx2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buNone/>
            </a:pP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Indagación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Apreciativa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en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Practica</a:t>
            </a:r>
            <a:r>
              <a:rPr lang="en-US" sz="3600" b="1" i="1" dirty="0" smtClean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sz="3600" b="1" i="1" dirty="0" err="1" smtClean="0">
                <a:latin typeface="Times New Roman" charset="0"/>
                <a:ea typeface="Times New Roman" charset="0"/>
                <a:cs typeface="Times New Roman" charset="0"/>
              </a:rPr>
              <a:t>Imaginando</a:t>
            </a:r>
            <a:r>
              <a:rPr lang="en-US" sz="3600" b="1" i="1" dirty="0" smtClean="0">
                <a:latin typeface="Times New Roman" charset="0"/>
                <a:ea typeface="Times New Roman" charset="0"/>
                <a:cs typeface="Times New Roman" charset="0"/>
              </a:rPr>
              <a:t> un </a:t>
            </a:r>
            <a:r>
              <a:rPr lang="en-US" sz="3600" b="1" i="1" dirty="0" err="1" smtClean="0">
                <a:latin typeface="Times New Roman" charset="0"/>
                <a:ea typeface="Times New Roman" charset="0"/>
                <a:cs typeface="Times New Roman" charset="0"/>
              </a:rPr>
              <a:t>Futuro</a:t>
            </a:r>
            <a:r>
              <a:rPr lang="en-US" sz="3600" b="1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i="1" dirty="0" err="1" smtClean="0">
                <a:latin typeface="Times New Roman" charset="0"/>
                <a:ea typeface="Times New Roman" charset="0"/>
                <a:cs typeface="Times New Roman" charset="0"/>
              </a:rPr>
              <a:t>Brillante</a:t>
            </a:r>
            <a:endParaRPr lang="en-US" sz="1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 eaLnBrk="1" hangingPunct="1">
              <a:buFontTx/>
              <a:buNone/>
            </a:pPr>
            <a:endParaRPr lang="en-US" sz="1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 eaLnBrk="1" hangingPunct="1">
              <a:buFontTx/>
              <a:buNone/>
            </a:pPr>
            <a:endParaRPr lang="en-US" sz="1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buNone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Brenda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Stone</a:t>
            </a:r>
          </a:p>
          <a:p>
            <a:pPr algn="ctr">
              <a:buNone/>
            </a:pP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May Roberts</a:t>
            </a:r>
          </a:p>
          <a:p>
            <a:pPr algn="ctr" eaLnBrk="1" hangingPunct="1">
              <a:buFontTx/>
              <a:buNone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Omar Morales</a:t>
            </a:r>
          </a:p>
          <a:p>
            <a:pPr algn="ctr" eaLnBrk="1" hangingPunct="1">
              <a:buFontTx/>
              <a:buNone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Rodney Slaughter</a:t>
            </a:r>
          </a:p>
        </p:txBody>
      </p:sp>
    </p:spTree>
    <p:extLst>
      <p:ext uri="{BB962C8B-B14F-4D97-AF65-F5344CB8AC3E}">
        <p14:creationId xmlns:p14="http://schemas.microsoft.com/office/powerpoint/2010/main" val="1257851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Ciclo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típico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de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resolución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de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problemas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/>
              <p14:cNvContentPartPr/>
              <p14:nvPr/>
            </p14:nvContentPartPr>
            <p14:xfrm>
              <a:off x="546251" y="3485221"/>
              <a:ext cx="6021000" cy="7740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251" y="3467221"/>
                <a:ext cx="6056640" cy="809640"/>
              </a:xfrm>
              <a:prstGeom prst="rect">
                <a:avLst/>
              </a:prstGeom>
            </p:spPr>
          </p:pic>
        </mc:Fallback>
      </mc:AlternateContent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91" y="4013514"/>
            <a:ext cx="2667000" cy="1834208"/>
          </a:xfrm>
        </p:spPr>
      </p:pic>
      <p:sp>
        <p:nvSpPr>
          <p:cNvPr id="23" name="Right Brace 22"/>
          <p:cNvSpPr/>
          <p:nvPr/>
        </p:nvSpPr>
        <p:spPr>
          <a:xfrm>
            <a:off x="4428923" y="4116038"/>
            <a:ext cx="155448" cy="9144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44765" y="4388572"/>
            <a:ext cx="4170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Desarrollar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un plan de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acción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para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cerrar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la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brecha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5" name="Multiply 24"/>
          <p:cNvSpPr/>
          <p:nvPr/>
        </p:nvSpPr>
        <p:spPr>
          <a:xfrm>
            <a:off x="3623564" y="4596271"/>
            <a:ext cx="914400" cy="914400"/>
          </a:xfrm>
          <a:prstGeom prst="mathMultiply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660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Enfoque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en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AI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/>
              <p14:cNvContentPartPr/>
              <p14:nvPr/>
            </p14:nvContentPartPr>
            <p14:xfrm>
              <a:off x="546251" y="3485221"/>
              <a:ext cx="6021000" cy="7740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251" y="3467221"/>
                <a:ext cx="6056640" cy="809640"/>
              </a:xfrm>
              <a:prstGeom prst="rect">
                <a:avLst/>
              </a:prstGeom>
            </p:spPr>
          </p:pic>
        </mc:Fallback>
      </mc:AlternateContent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1" y="3981030"/>
            <a:ext cx="2667000" cy="1834208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4251371" y="2220541"/>
              <a:ext cx="360" cy="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38771" y="2207941"/>
                <a:ext cx="252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4251371" y="2220541"/>
              <a:ext cx="360" cy="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38771" y="2207941"/>
                <a:ext cx="252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/>
              <p14:cNvContentPartPr/>
              <p14:nvPr/>
            </p14:nvContentPartPr>
            <p14:xfrm>
              <a:off x="4275131" y="2066461"/>
              <a:ext cx="360" cy="3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62531" y="2053861"/>
                <a:ext cx="252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4275131" y="2066461"/>
              <a:ext cx="360" cy="3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62531" y="2053861"/>
                <a:ext cx="252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/>
              <p14:cNvContentPartPr/>
              <p14:nvPr/>
            </p14:nvContentPartPr>
            <p14:xfrm>
              <a:off x="4382051" y="2030821"/>
              <a:ext cx="360" cy="122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69451" y="2018221"/>
                <a:ext cx="25200" cy="3708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/>
          <p:cNvSpPr txBox="1"/>
          <p:nvPr/>
        </p:nvSpPr>
        <p:spPr>
          <a:xfrm>
            <a:off x="4615747" y="1813244"/>
            <a:ext cx="3670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Cuando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estás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en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tu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mejor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momento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, 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¿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como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se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veria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eso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3657600" y="1713550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3528052" y="4566854"/>
            <a:ext cx="914400" cy="914400"/>
          </a:xfrm>
          <a:prstGeom prst="mathMultiply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1" name="Right Brace 20"/>
          <p:cNvSpPr/>
          <p:nvPr/>
        </p:nvSpPr>
        <p:spPr>
          <a:xfrm>
            <a:off x="4428923" y="4116038"/>
            <a:ext cx="155448" cy="9144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261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AI Focus</a:t>
            </a:r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51" y="4035896"/>
            <a:ext cx="2667000" cy="1834208"/>
          </a:xfrm>
        </p:spPr>
      </p:pic>
      <p:sp>
        <p:nvSpPr>
          <p:cNvPr id="15" name="TextBox 14"/>
          <p:cNvSpPr txBox="1"/>
          <p:nvPr/>
        </p:nvSpPr>
        <p:spPr>
          <a:xfrm>
            <a:off x="378751" y="1483633"/>
            <a:ext cx="4074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Cuando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estás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en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tu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mejor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momento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, ¿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como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se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veria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eso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</p:txBody>
      </p:sp>
      <p:sp>
        <p:nvSpPr>
          <p:cNvPr id="2" name="Right Brace 1"/>
          <p:cNvSpPr/>
          <p:nvPr/>
        </p:nvSpPr>
        <p:spPr>
          <a:xfrm>
            <a:off x="4632373" y="1656921"/>
            <a:ext cx="406192" cy="3113421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751" y="2678819"/>
            <a:ext cx="4253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latin typeface="Times New Roman" charset="0"/>
                <a:ea typeface="Times New Roman" charset="0"/>
                <a:cs typeface="Times New Roman" charset="0"/>
              </a:rPr>
              <a:t>¡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Desarrollar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un plan de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acción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para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cerrar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la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brecha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!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Multiply 5"/>
          <p:cNvSpPr/>
          <p:nvPr/>
        </p:nvSpPr>
        <p:spPr>
          <a:xfrm>
            <a:off x="7347893" y="1026433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3776421" y="4498504"/>
            <a:ext cx="914400" cy="914400"/>
          </a:xfrm>
          <a:prstGeom prst="mathMultiply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/>
              <p14:cNvContentPartPr/>
              <p14:nvPr/>
            </p14:nvContentPartPr>
            <p14:xfrm>
              <a:off x="546251" y="2945221"/>
              <a:ext cx="6021000" cy="13140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8251" y="2926141"/>
                <a:ext cx="6056640" cy="1350720"/>
              </a:xfrm>
              <a:prstGeom prst="rect">
                <a:avLst/>
              </a:prstGeom>
            </p:spPr>
          </p:pic>
        </mc:Fallback>
      </mc:AlternateContent>
      <p:pic>
        <p:nvPicPr>
          <p:cNvPr id="35" name="Picture 2" descr="http://assets.bizjournals.com/albuquerque/news/upward-arrow-blue-600*750.jpg?v=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989" y="1874566"/>
            <a:ext cx="3386789" cy="166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136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157" y="9939"/>
            <a:ext cx="11020511" cy="6887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2512874"/>
            <a:ext cx="563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Si </a:t>
            </a:r>
            <a:r>
              <a:rPr lang="en-US" sz="3600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llevamos</a:t>
            </a:r>
            <a:r>
              <a:rPr lang="en-US" sz="36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partes</a:t>
            </a:r>
            <a:r>
              <a:rPr lang="en-US" sz="36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del </a:t>
            </a:r>
            <a:r>
              <a:rPr lang="en-US" sz="3600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pasado</a:t>
            </a:r>
            <a:r>
              <a:rPr lang="en-US" sz="36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al </a:t>
            </a:r>
            <a:r>
              <a:rPr lang="en-US" sz="3600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futuro</a:t>
            </a:r>
            <a:r>
              <a:rPr lang="en-US" sz="36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deberían</a:t>
            </a:r>
            <a:r>
              <a:rPr lang="en-US" sz="36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ser</a:t>
            </a:r>
            <a:r>
              <a:rPr lang="en-US" sz="36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lo </a:t>
            </a:r>
            <a:r>
              <a:rPr lang="en-US" sz="3600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mejor</a:t>
            </a:r>
            <a:r>
              <a:rPr lang="en-US" sz="36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del </a:t>
            </a:r>
            <a:r>
              <a:rPr lang="en-US" sz="3600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pasado</a:t>
            </a:r>
            <a:endParaRPr lang="en-US" sz="36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732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01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121959" y="900953"/>
            <a:ext cx="6057900" cy="457200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8600" y="228600"/>
            <a:ext cx="2819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Times New Roman" charset="0"/>
                <a:ea typeface="Times New Roman" charset="0"/>
                <a:cs typeface="Times New Roman" charset="0"/>
              </a:rPr>
              <a:t>Las 5 Ds</a:t>
            </a:r>
            <a:endParaRPr lang="en-US" sz="48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066800"/>
            <a:ext cx="297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DEFINICIÓN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DESCUBRIMIENTO 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SUEÑO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DISEÑO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DESTINO/ENTREGA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131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 rtlCol="0">
            <a:noAutofit/>
          </a:bodyPr>
          <a:lstStyle/>
          <a:p>
            <a:r>
              <a:rPr lang="en-US" sz="4000" b="1" u="sng" dirty="0" smtClean="0">
                <a:latin typeface="Times New Roman" charset="0"/>
                <a:ea typeface="Times New Roman" charset="0"/>
                <a:cs typeface="Times New Roman" charset="0"/>
              </a:rPr>
              <a:t>DEFINICIÓN</a:t>
            </a:r>
            <a:r>
              <a:rPr 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sz="4000" dirty="0" err="1" smtClean="0">
                <a:latin typeface="Times New Roman" charset="0"/>
                <a:ea typeface="Times New Roman" charset="0"/>
                <a:cs typeface="Times New Roman" charset="0"/>
              </a:rPr>
              <a:t>Escoga</a:t>
            </a:r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 y </a:t>
            </a:r>
            <a:r>
              <a:rPr lang="en-US" sz="4000" dirty="0" err="1" smtClean="0">
                <a:latin typeface="Times New Roman" charset="0"/>
                <a:ea typeface="Times New Roman" charset="0"/>
                <a:cs typeface="Times New Roman" charset="0"/>
              </a:rPr>
              <a:t>enfoca</a:t>
            </a:r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 la </a:t>
            </a:r>
            <a:r>
              <a:rPr lang="en-US" sz="4000" dirty="0" err="1">
                <a:latin typeface="Times New Roman" charset="0"/>
                <a:ea typeface="Times New Roman" charset="0"/>
                <a:cs typeface="Times New Roman" charset="0"/>
              </a:rPr>
              <a:t>Indagación</a:t>
            </a:r>
            <a:r>
              <a:rPr lang="en-US" sz="4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 smtClean="0">
                <a:latin typeface="Times New Roman" charset="0"/>
                <a:ea typeface="Times New Roman" charset="0"/>
                <a:cs typeface="Times New Roman" charset="0"/>
              </a:rPr>
              <a:t>en</a:t>
            </a:r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 el </a:t>
            </a:r>
            <a:r>
              <a:rPr lang="en-US" sz="4000" dirty="0" err="1" smtClean="0">
                <a:latin typeface="Times New Roman" charset="0"/>
                <a:ea typeface="Times New Roman" charset="0"/>
                <a:cs typeface="Times New Roman" charset="0"/>
              </a:rPr>
              <a:t>positivo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1000" y="16764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Bef>
                <a:spcPts val="0"/>
              </a:spcBef>
              <a:buNone/>
              <a:defRPr/>
            </a:pP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Las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organizaciones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saludable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comienzan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el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proceso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de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cambio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preguntando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y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construyendo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sobre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los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aspectos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positivos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de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su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gente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y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su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experiencia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Basarse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en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lo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positivo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conduce a la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organización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a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centrarse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en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lo que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hace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bien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y para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crear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una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imagen de un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futuro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basado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en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sus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propias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mejores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prácticas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y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valores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más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altos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27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10600" cy="12192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4000" b="1" u="sng" dirty="0" smtClean="0">
                <a:latin typeface="Times New Roman" charset="0"/>
                <a:ea typeface="Times New Roman" charset="0"/>
                <a:cs typeface="Times New Roman" charset="0"/>
              </a:rPr>
              <a:t>DESCUBRIMIENTO</a:t>
            </a:r>
            <a:r>
              <a:rPr 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sz="4000" dirty="0" err="1" smtClean="0">
                <a:latin typeface="Times New Roman" charset="0"/>
                <a:ea typeface="Times New Roman" charset="0"/>
                <a:cs typeface="Times New Roman" charset="0"/>
              </a:rPr>
              <a:t>Descubra</a:t>
            </a:r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latin typeface="Times New Roman" charset="0"/>
                <a:ea typeface="Times New Roman" charset="0"/>
                <a:cs typeface="Times New Roman" charset="0"/>
              </a:rPr>
              <a:t>significado</a:t>
            </a:r>
            <a:r>
              <a:rPr lang="en-US" sz="4000" dirty="0">
                <a:latin typeface="Times New Roman" charset="0"/>
                <a:ea typeface="Times New Roman" charset="0"/>
                <a:cs typeface="Times New Roman" charset="0"/>
              </a:rPr>
              <a:t> y </a:t>
            </a:r>
            <a:r>
              <a:rPr lang="en-US" sz="4000" dirty="0" err="1">
                <a:latin typeface="Times New Roman" charset="0"/>
                <a:ea typeface="Times New Roman" charset="0"/>
                <a:cs typeface="Times New Roman" charset="0"/>
              </a:rPr>
              <a:t>propósito</a:t>
            </a:r>
            <a:r>
              <a:rPr lang="en-US" sz="4000" dirty="0">
                <a:latin typeface="Times New Roman" charset="0"/>
                <a:ea typeface="Times New Roman" charset="0"/>
                <a:cs typeface="Times New Roman" charset="0"/>
              </a:rPr>
              <a:t> a </a:t>
            </a:r>
            <a:r>
              <a:rPr lang="en-US" sz="4000" dirty="0" err="1">
                <a:latin typeface="Times New Roman" charset="0"/>
                <a:ea typeface="Times New Roman" charset="0"/>
                <a:cs typeface="Times New Roman" charset="0"/>
              </a:rPr>
              <a:t>través</a:t>
            </a:r>
            <a:r>
              <a:rPr lang="en-US" sz="4000" dirty="0">
                <a:latin typeface="Times New Roman" charset="0"/>
                <a:ea typeface="Times New Roman" charset="0"/>
                <a:cs typeface="Times New Roman" charset="0"/>
              </a:rPr>
              <a:t> de </a:t>
            </a:r>
            <a:r>
              <a:rPr lang="en-US" sz="4000" dirty="0" err="1">
                <a:latin typeface="Times New Roman" charset="0"/>
                <a:ea typeface="Times New Roman" charset="0"/>
                <a:cs typeface="Times New Roman" charset="0"/>
              </a:rPr>
              <a:t>contar</a:t>
            </a:r>
            <a:r>
              <a:rPr lang="en-US" sz="4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 smtClean="0">
                <a:latin typeface="Times New Roman" charset="0"/>
                <a:ea typeface="Times New Roman" charset="0"/>
                <a:cs typeface="Times New Roman" charset="0"/>
              </a:rPr>
              <a:t>historias</a:t>
            </a:r>
            <a:r>
              <a:rPr lang="en-US" sz="4000" b="1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4000" b="1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4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820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La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Indagacion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Apreciativa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comienza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con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una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conversación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llamada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una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entrevista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apreciativa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)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en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la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cual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las personas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comparten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historias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sobre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esas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cosas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dentro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de la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organización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que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valoran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, las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cosas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que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quieren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expandir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y extender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en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el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futuro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. A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través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de las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entrevistas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, la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gente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identifica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los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temas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que se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conectan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con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sus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creencias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y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valores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más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profundamente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arraigados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5168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en-US" sz="4000" dirty="0" err="1"/>
              <a:t>Investigar</a:t>
            </a:r>
            <a:r>
              <a:rPr lang="en-US" sz="4000" dirty="0"/>
              <a:t> </a:t>
            </a:r>
            <a:r>
              <a:rPr lang="en-US" sz="4000" dirty="0" err="1"/>
              <a:t>historias</a:t>
            </a:r>
            <a:r>
              <a:rPr lang="en-US" sz="4000" dirty="0"/>
              <a:t> </a:t>
            </a:r>
            <a:r>
              <a:rPr lang="en-US" sz="4000" dirty="0" err="1"/>
              <a:t>sobre</a:t>
            </a:r>
            <a:r>
              <a:rPr lang="en-US" sz="4000" dirty="0"/>
              <a:t> lo que da </a:t>
            </a:r>
            <a:r>
              <a:rPr lang="en-US" sz="4000" dirty="0" err="1" smtClean="0"/>
              <a:t>vida</a:t>
            </a:r>
            <a:r>
              <a:rPr lang="en-US" sz="4000" dirty="0" smtClean="0"/>
              <a:t>/</a:t>
            </a:r>
            <a:r>
              <a:rPr lang="en-US" sz="4000" dirty="0" err="1" smtClean="0"/>
              <a:t>energia</a:t>
            </a:r>
            <a:r>
              <a:rPr lang="en-US" sz="4000" dirty="0" smtClean="0"/>
              <a:t> </a:t>
            </a:r>
            <a:r>
              <a:rPr lang="en-US" sz="4000" b="1" dirty="0" smtClean="0">
                <a:latin typeface="+mn-lt"/>
              </a:rPr>
              <a:t>(DISCUBRIMIENTO)</a:t>
            </a:r>
            <a:endParaRPr lang="en-US" sz="4000" b="1" dirty="0">
              <a:latin typeface="+mn-lt"/>
            </a:endParaRP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5181600" cy="2002456"/>
          </a:xfrm>
        </p:spPr>
        <p:txBody>
          <a:bodyPr>
            <a:normAutofit/>
          </a:bodyPr>
          <a:lstStyle/>
          <a:p>
            <a:r>
              <a:rPr lang="en-US" sz="2400" dirty="0" err="1"/>
              <a:t>Seleccione</a:t>
            </a:r>
            <a:r>
              <a:rPr lang="en-US" sz="2400" dirty="0"/>
              <a:t> a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pareja</a:t>
            </a:r>
            <a:r>
              <a:rPr lang="en-US" sz="2400" dirty="0"/>
              <a:t> que no </a:t>
            </a:r>
            <a:r>
              <a:rPr lang="en-US" sz="2400" dirty="0" err="1"/>
              <a:t>conoce</a:t>
            </a:r>
            <a:r>
              <a:rPr lang="en-US" sz="2400" dirty="0"/>
              <a:t> </a:t>
            </a:r>
            <a:r>
              <a:rPr lang="en-US" sz="2400" dirty="0" err="1"/>
              <a:t>muy</a:t>
            </a:r>
            <a:r>
              <a:rPr lang="en-US" sz="2400" dirty="0"/>
              <a:t> </a:t>
            </a:r>
            <a:r>
              <a:rPr lang="en-US" sz="2400" dirty="0" err="1"/>
              <a:t>bien</a:t>
            </a:r>
            <a:r>
              <a:rPr lang="en-US" sz="2400" dirty="0"/>
              <a:t> o que </a:t>
            </a:r>
            <a:r>
              <a:rPr lang="en-US" sz="2400" dirty="0" err="1"/>
              <a:t>quiere</a:t>
            </a:r>
            <a:r>
              <a:rPr lang="en-US" sz="2400" dirty="0"/>
              <a:t> </a:t>
            </a:r>
            <a:r>
              <a:rPr lang="en-US" sz="2400" dirty="0" err="1"/>
              <a:t>conocer</a:t>
            </a:r>
            <a:r>
              <a:rPr lang="en-US" sz="2400" dirty="0"/>
              <a:t> </a:t>
            </a:r>
            <a:r>
              <a:rPr lang="en-US" sz="2400" dirty="0" err="1"/>
              <a:t>mejor</a:t>
            </a:r>
            <a:r>
              <a:rPr lang="en-US" sz="2400" dirty="0" smtClean="0"/>
              <a:t>.</a:t>
            </a:r>
          </a:p>
          <a:p>
            <a:r>
              <a:rPr lang="en-US" sz="2400" dirty="0" err="1"/>
              <a:t>Entreviste</a:t>
            </a:r>
            <a:r>
              <a:rPr lang="en-US" sz="2400" dirty="0"/>
              <a:t> a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pareja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20 </a:t>
            </a:r>
            <a:r>
              <a:rPr lang="en-US" sz="2400" dirty="0" err="1"/>
              <a:t>minutos</a:t>
            </a:r>
            <a:r>
              <a:rPr lang="en-US" sz="2400" dirty="0"/>
              <a:t>. </a:t>
            </a:r>
          </a:p>
          <a:p>
            <a:endParaRPr lang="en-US" sz="2400" dirty="0"/>
          </a:p>
        </p:txBody>
      </p:sp>
      <p:pic>
        <p:nvPicPr>
          <p:cNvPr id="65539" name="Picture 4" descr="The Cousi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676400"/>
            <a:ext cx="3306037" cy="2486025"/>
          </a:xfrm>
        </p:spPr>
      </p:pic>
      <p:sp>
        <p:nvSpPr>
          <p:cNvPr id="2" name="TextBox 1"/>
          <p:cNvSpPr txBox="1"/>
          <p:nvPr/>
        </p:nvSpPr>
        <p:spPr>
          <a:xfrm>
            <a:off x="5472180" y="4724400"/>
            <a:ext cx="3029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Haciendo</a:t>
            </a:r>
            <a:r>
              <a:rPr lang="en-US" b="1" dirty="0"/>
              <a:t> la </a:t>
            </a:r>
            <a:r>
              <a:rPr lang="en-US" b="1" dirty="0" err="1"/>
              <a:t>primera</a:t>
            </a:r>
            <a:r>
              <a:rPr lang="en-US" b="1" dirty="0"/>
              <a:t> </a:t>
            </a:r>
            <a:r>
              <a:rPr lang="en-US" b="1" dirty="0" err="1"/>
              <a:t>pregunta</a:t>
            </a:r>
            <a:endParaRPr lang="en-US" b="1" dirty="0"/>
          </a:p>
          <a:p>
            <a:r>
              <a:rPr lang="en-US" b="1" dirty="0" err="1"/>
              <a:t>Comienza</a:t>
            </a:r>
            <a:r>
              <a:rPr lang="en-US" b="1" dirty="0"/>
              <a:t> la </a:t>
            </a:r>
            <a:r>
              <a:rPr lang="en-US" b="1" dirty="0" err="1"/>
              <a:t>intervención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67386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96884"/>
            <a:ext cx="8042276" cy="1336956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Localizar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temas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que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aparecen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en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las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historias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DISCUBRIMIENTO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) </a:t>
            </a:r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977371"/>
            <a:ext cx="7162800" cy="4525963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Presente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a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sus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socios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en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relación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con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sus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entrevistas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;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compartan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puntos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culminantes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ideas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Resuma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los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temas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del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papel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de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rotafolio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Elige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una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historia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de "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punto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alto" de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tu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grupo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para que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alguien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vuelva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a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contar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88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15240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Votación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con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Puntos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de Color 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7269162" cy="4727575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Utilice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3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puntos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pegajosos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Puedes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poner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1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punto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en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cada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tema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Usted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está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votando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por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los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temas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que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más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resuenan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con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usted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en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la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creación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de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equipos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excepcionales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795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Agenda</a:t>
            </a:r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8562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Aprender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de la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theoria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y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practica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de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Indagacion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Apreciativa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(AI)</a:t>
            </a:r>
          </a:p>
          <a:p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Experiencia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en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el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processo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de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Idagacion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Apreciativa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(AI)</a:t>
            </a:r>
          </a:p>
        </p:txBody>
      </p:sp>
    </p:spTree>
    <p:extLst>
      <p:ext uri="{BB962C8B-B14F-4D97-AF65-F5344CB8AC3E}">
        <p14:creationId xmlns:p14="http://schemas.microsoft.com/office/powerpoint/2010/main" val="340812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482" y="152400"/>
            <a:ext cx="9263063" cy="919162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4000" b="1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4000" b="1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4000" b="1" u="sng" dirty="0" smtClean="0">
                <a:latin typeface="Times New Roman" charset="0"/>
                <a:ea typeface="Times New Roman" charset="0"/>
                <a:cs typeface="Times New Roman" charset="0"/>
              </a:rPr>
              <a:t>SUEÑOS</a:t>
            </a:r>
            <a:r>
              <a:rPr 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sz="4000" b="1" dirty="0" err="1">
                <a:latin typeface="Times New Roman" charset="0"/>
                <a:ea typeface="Times New Roman" charset="0"/>
                <a:cs typeface="Times New Roman" charset="0"/>
              </a:rPr>
              <a:t>Creación</a:t>
            </a:r>
            <a:r>
              <a:rPr lang="en-US" sz="4000" b="1" dirty="0">
                <a:latin typeface="Times New Roman" charset="0"/>
                <a:ea typeface="Times New Roman" charset="0"/>
                <a:cs typeface="Times New Roman" charset="0"/>
              </a:rPr>
              <a:t> de </a:t>
            </a:r>
            <a:r>
              <a:rPr lang="en-US" sz="4000" b="1" dirty="0" err="1">
                <a:latin typeface="Times New Roman" charset="0"/>
                <a:ea typeface="Times New Roman" charset="0"/>
                <a:cs typeface="Times New Roman" charset="0"/>
              </a:rPr>
              <a:t>imágenes</a:t>
            </a:r>
            <a:r>
              <a:rPr lang="en-US" sz="40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b="1" dirty="0" err="1">
                <a:latin typeface="Times New Roman" charset="0"/>
                <a:ea typeface="Times New Roman" charset="0"/>
                <a:cs typeface="Times New Roman" charset="0"/>
              </a:rPr>
              <a:t>visuales</a:t>
            </a:r>
            <a:r>
              <a:rPr lang="en-US" sz="4000" b="1" dirty="0">
                <a:latin typeface="Times New Roman" charset="0"/>
                <a:ea typeface="Times New Roman" charset="0"/>
                <a:cs typeface="Times New Roman" charset="0"/>
              </a:rPr>
              <a:t> y </a:t>
            </a:r>
            <a:r>
              <a:rPr lang="en-US" sz="4000" b="1" dirty="0" err="1">
                <a:latin typeface="Times New Roman" charset="0"/>
                <a:ea typeface="Times New Roman" charset="0"/>
                <a:cs typeface="Times New Roman" charset="0"/>
              </a:rPr>
              <a:t>declaraciones</a:t>
            </a:r>
            <a:r>
              <a:rPr lang="en-US" sz="4000" b="1" dirty="0">
                <a:latin typeface="Times New Roman" charset="0"/>
                <a:ea typeface="Times New Roman" charset="0"/>
                <a:cs typeface="Times New Roman" charset="0"/>
              </a:rPr>
              <a:t> de la </a:t>
            </a:r>
            <a:r>
              <a:rPr lang="en-US" sz="4000" b="1" dirty="0" err="1">
                <a:latin typeface="Times New Roman" charset="0"/>
                <a:ea typeface="Times New Roman" charset="0"/>
                <a:cs typeface="Times New Roman" charset="0"/>
              </a:rPr>
              <a:t>posibilidad</a:t>
            </a:r>
            <a:r>
              <a:rPr lang="en-US" sz="40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544" y="1752600"/>
            <a:ext cx="9009419" cy="449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dirty="0" err="1">
                <a:latin typeface="Times New Roman" charset="0"/>
                <a:ea typeface="Times New Roman" charset="0"/>
                <a:cs typeface="Times New Roman" charset="0"/>
              </a:rPr>
              <a:t>Basándose</a:t>
            </a:r>
            <a:r>
              <a:rPr lang="en-US" sz="3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400" dirty="0" err="1">
                <a:latin typeface="Times New Roman" charset="0"/>
                <a:ea typeface="Times New Roman" charset="0"/>
                <a:cs typeface="Times New Roman" charset="0"/>
              </a:rPr>
              <a:t>en</a:t>
            </a:r>
            <a:r>
              <a:rPr lang="en-US" sz="3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400" dirty="0" err="1">
                <a:latin typeface="Times New Roman" charset="0"/>
                <a:ea typeface="Times New Roman" charset="0"/>
                <a:cs typeface="Times New Roman" charset="0"/>
              </a:rPr>
              <a:t>los</a:t>
            </a:r>
            <a:r>
              <a:rPr lang="en-US" sz="3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400" dirty="0" err="1">
                <a:latin typeface="Times New Roman" charset="0"/>
                <a:ea typeface="Times New Roman" charset="0"/>
                <a:cs typeface="Times New Roman" charset="0"/>
              </a:rPr>
              <a:t>temas</a:t>
            </a:r>
            <a:r>
              <a:rPr lang="en-US" sz="3400" dirty="0">
                <a:latin typeface="Times New Roman" charset="0"/>
                <a:ea typeface="Times New Roman" charset="0"/>
                <a:cs typeface="Times New Roman" charset="0"/>
              </a:rPr>
              <a:t>, las personas </a:t>
            </a:r>
            <a:r>
              <a:rPr lang="en-US" sz="3400" dirty="0" err="1">
                <a:latin typeface="Times New Roman" charset="0"/>
                <a:ea typeface="Times New Roman" charset="0"/>
                <a:cs typeface="Times New Roman" charset="0"/>
              </a:rPr>
              <a:t>crean</a:t>
            </a:r>
            <a:r>
              <a:rPr lang="en-US" sz="3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400" dirty="0" err="1">
                <a:latin typeface="Times New Roman" charset="0"/>
                <a:ea typeface="Times New Roman" charset="0"/>
                <a:cs typeface="Times New Roman" charset="0"/>
              </a:rPr>
              <a:t>una</a:t>
            </a:r>
            <a:r>
              <a:rPr lang="en-US" sz="3400" dirty="0">
                <a:latin typeface="Times New Roman" charset="0"/>
                <a:ea typeface="Times New Roman" charset="0"/>
                <a:cs typeface="Times New Roman" charset="0"/>
              </a:rPr>
              <a:t> imagen visual y </a:t>
            </a:r>
            <a:r>
              <a:rPr lang="en-US" sz="3400" dirty="0" err="1">
                <a:latin typeface="Times New Roman" charset="0"/>
                <a:ea typeface="Times New Roman" charset="0"/>
                <a:cs typeface="Times New Roman" charset="0"/>
              </a:rPr>
              <a:t>una</a:t>
            </a:r>
            <a:r>
              <a:rPr lang="en-US" sz="3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400" dirty="0" err="1">
                <a:latin typeface="Times New Roman" charset="0"/>
                <a:ea typeface="Times New Roman" charset="0"/>
                <a:cs typeface="Times New Roman" charset="0"/>
              </a:rPr>
              <a:t>declaración</a:t>
            </a:r>
            <a:r>
              <a:rPr lang="en-US" sz="3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400" dirty="0" err="1">
                <a:latin typeface="Times New Roman" charset="0"/>
                <a:ea typeface="Times New Roman" charset="0"/>
                <a:cs typeface="Times New Roman" charset="0"/>
              </a:rPr>
              <a:t>escrita</a:t>
            </a:r>
            <a:r>
              <a:rPr lang="en-US" sz="3400" dirty="0"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en-US" sz="3400" dirty="0" err="1">
                <a:latin typeface="Times New Roman" charset="0"/>
                <a:ea typeface="Times New Roman" charset="0"/>
                <a:cs typeface="Times New Roman" charset="0"/>
              </a:rPr>
              <a:t>declaración</a:t>
            </a:r>
            <a:r>
              <a:rPr lang="en-US" sz="3400" dirty="0">
                <a:latin typeface="Times New Roman" charset="0"/>
                <a:ea typeface="Times New Roman" charset="0"/>
                <a:cs typeface="Times New Roman" charset="0"/>
              </a:rPr>
              <a:t> de la </a:t>
            </a:r>
            <a:r>
              <a:rPr lang="en-US" sz="3400" dirty="0" err="1">
                <a:latin typeface="Times New Roman" charset="0"/>
                <a:ea typeface="Times New Roman" charset="0"/>
                <a:cs typeface="Times New Roman" charset="0"/>
              </a:rPr>
              <a:t>posibilidad</a:t>
            </a:r>
            <a:r>
              <a:rPr lang="en-US" sz="3400" dirty="0">
                <a:latin typeface="Times New Roman" charset="0"/>
                <a:ea typeface="Times New Roman" charset="0"/>
                <a:cs typeface="Times New Roman" charset="0"/>
              </a:rPr>
              <a:t>) que describe </a:t>
            </a:r>
            <a:r>
              <a:rPr lang="en-US" sz="3400" dirty="0" err="1">
                <a:latin typeface="Times New Roman" charset="0"/>
                <a:ea typeface="Times New Roman" charset="0"/>
                <a:cs typeface="Times New Roman" charset="0"/>
              </a:rPr>
              <a:t>cómo</a:t>
            </a:r>
            <a:r>
              <a:rPr lang="en-US" sz="3400" dirty="0">
                <a:latin typeface="Times New Roman" charset="0"/>
                <a:ea typeface="Times New Roman" charset="0"/>
                <a:cs typeface="Times New Roman" charset="0"/>
              </a:rPr>
              <a:t> la </a:t>
            </a:r>
            <a:r>
              <a:rPr lang="en-US" sz="3400" dirty="0" err="1">
                <a:latin typeface="Times New Roman" charset="0"/>
                <a:ea typeface="Times New Roman" charset="0"/>
                <a:cs typeface="Times New Roman" charset="0"/>
              </a:rPr>
              <a:t>organización</a:t>
            </a:r>
            <a:r>
              <a:rPr lang="en-US" sz="3400" dirty="0">
                <a:latin typeface="Times New Roman" charset="0"/>
                <a:ea typeface="Times New Roman" charset="0"/>
                <a:cs typeface="Times New Roman" charset="0"/>
              </a:rPr>
              <a:t> se </a:t>
            </a:r>
            <a:r>
              <a:rPr lang="en-US" sz="3400" dirty="0" err="1">
                <a:latin typeface="Times New Roman" charset="0"/>
                <a:ea typeface="Times New Roman" charset="0"/>
                <a:cs typeface="Times New Roman" charset="0"/>
              </a:rPr>
              <a:t>vería</a:t>
            </a:r>
            <a:r>
              <a:rPr lang="en-US" sz="3400" dirty="0">
                <a:latin typeface="Times New Roman" charset="0"/>
                <a:ea typeface="Times New Roman" charset="0"/>
                <a:cs typeface="Times New Roman" charset="0"/>
              </a:rPr>
              <a:t> y se </a:t>
            </a:r>
            <a:r>
              <a:rPr lang="en-US" sz="3400" dirty="0" err="1">
                <a:latin typeface="Times New Roman" charset="0"/>
                <a:ea typeface="Times New Roman" charset="0"/>
                <a:cs typeface="Times New Roman" charset="0"/>
              </a:rPr>
              <a:t>sentiría</a:t>
            </a:r>
            <a:r>
              <a:rPr lang="en-US" sz="3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400" dirty="0" err="1">
                <a:latin typeface="Times New Roman" charset="0"/>
                <a:ea typeface="Times New Roman" charset="0"/>
                <a:cs typeface="Times New Roman" charset="0"/>
              </a:rPr>
              <a:t>en</a:t>
            </a:r>
            <a:r>
              <a:rPr lang="en-US" sz="3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400" dirty="0" err="1">
                <a:latin typeface="Times New Roman" charset="0"/>
                <a:ea typeface="Times New Roman" charset="0"/>
                <a:cs typeface="Times New Roman" charset="0"/>
              </a:rPr>
              <a:t>su</a:t>
            </a:r>
            <a:r>
              <a:rPr lang="en-US" sz="3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400" dirty="0" err="1">
                <a:latin typeface="Times New Roman" charset="0"/>
                <a:ea typeface="Times New Roman" charset="0"/>
                <a:cs typeface="Times New Roman" charset="0"/>
              </a:rPr>
              <a:t>mejor</a:t>
            </a:r>
            <a:r>
              <a:rPr lang="en-US" sz="3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400" dirty="0" err="1">
                <a:latin typeface="Times New Roman" charset="0"/>
                <a:ea typeface="Times New Roman" charset="0"/>
                <a:cs typeface="Times New Roman" charset="0"/>
              </a:rPr>
              <a:t>momento</a:t>
            </a:r>
            <a:r>
              <a:rPr lang="en-US" sz="34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3400" dirty="0" err="1">
                <a:latin typeface="Times New Roman" charset="0"/>
                <a:ea typeface="Times New Roman" charset="0"/>
                <a:cs typeface="Times New Roman" charset="0"/>
              </a:rPr>
              <a:t>Estas</a:t>
            </a:r>
            <a:r>
              <a:rPr lang="en-US" sz="3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400" dirty="0" err="1">
                <a:latin typeface="Times New Roman" charset="0"/>
                <a:ea typeface="Times New Roman" charset="0"/>
                <a:cs typeface="Times New Roman" charset="0"/>
              </a:rPr>
              <a:t>imágenes</a:t>
            </a:r>
            <a:r>
              <a:rPr lang="en-US" sz="3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400" dirty="0" err="1">
                <a:latin typeface="Times New Roman" charset="0"/>
                <a:ea typeface="Times New Roman" charset="0"/>
                <a:cs typeface="Times New Roman" charset="0"/>
              </a:rPr>
              <a:t>compartidas</a:t>
            </a:r>
            <a:r>
              <a:rPr lang="en-US" sz="3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400" dirty="0" err="1">
                <a:latin typeface="Times New Roman" charset="0"/>
                <a:ea typeface="Times New Roman" charset="0"/>
                <a:cs typeface="Times New Roman" charset="0"/>
              </a:rPr>
              <a:t>actúan</a:t>
            </a:r>
            <a:r>
              <a:rPr lang="en-US" sz="3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400" dirty="0" err="1">
                <a:latin typeface="Times New Roman" charset="0"/>
                <a:ea typeface="Times New Roman" charset="0"/>
                <a:cs typeface="Times New Roman" charset="0"/>
              </a:rPr>
              <a:t>como</a:t>
            </a:r>
            <a:r>
              <a:rPr lang="en-US" sz="3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400" dirty="0" err="1">
                <a:latin typeface="Times New Roman" charset="0"/>
                <a:ea typeface="Times New Roman" charset="0"/>
                <a:cs typeface="Times New Roman" charset="0"/>
              </a:rPr>
              <a:t>una</a:t>
            </a:r>
            <a:r>
              <a:rPr lang="en-US" sz="3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400" dirty="0" err="1">
                <a:latin typeface="Times New Roman" charset="0"/>
                <a:ea typeface="Times New Roman" charset="0"/>
                <a:cs typeface="Times New Roman" charset="0"/>
              </a:rPr>
              <a:t>guía</a:t>
            </a:r>
            <a:r>
              <a:rPr lang="en-US" sz="3400" dirty="0">
                <a:latin typeface="Times New Roman" charset="0"/>
                <a:ea typeface="Times New Roman" charset="0"/>
                <a:cs typeface="Times New Roman" charset="0"/>
              </a:rPr>
              <a:t> para </a:t>
            </a:r>
            <a:r>
              <a:rPr lang="en-US" sz="3400" dirty="0" err="1">
                <a:latin typeface="Times New Roman" charset="0"/>
                <a:ea typeface="Times New Roman" charset="0"/>
                <a:cs typeface="Times New Roman" charset="0"/>
              </a:rPr>
              <a:t>crear</a:t>
            </a:r>
            <a:r>
              <a:rPr lang="en-US" sz="3400" dirty="0">
                <a:latin typeface="Times New Roman" charset="0"/>
                <a:ea typeface="Times New Roman" charset="0"/>
                <a:cs typeface="Times New Roman" charset="0"/>
              </a:rPr>
              <a:t> el </a:t>
            </a:r>
            <a:r>
              <a:rPr lang="en-US" sz="3400" dirty="0" err="1">
                <a:latin typeface="Times New Roman" charset="0"/>
                <a:ea typeface="Times New Roman" charset="0"/>
                <a:cs typeface="Times New Roman" charset="0"/>
              </a:rPr>
              <a:t>futuro</a:t>
            </a:r>
            <a:r>
              <a:rPr lang="en-US" sz="3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400" dirty="0" err="1">
                <a:latin typeface="Times New Roman" charset="0"/>
                <a:ea typeface="Times New Roman" charset="0"/>
                <a:cs typeface="Times New Roman" charset="0"/>
              </a:rPr>
              <a:t>preferido</a:t>
            </a:r>
            <a:r>
              <a:rPr lang="en-US" sz="3400" dirty="0">
                <a:latin typeface="Times New Roman" charset="0"/>
                <a:ea typeface="Times New Roman" charset="0"/>
                <a:cs typeface="Times New Roman" charset="0"/>
              </a:rPr>
              <a:t> de la </a:t>
            </a:r>
            <a:r>
              <a:rPr lang="en-US" sz="3400" dirty="0" err="1">
                <a:latin typeface="Times New Roman" charset="0"/>
                <a:ea typeface="Times New Roman" charset="0"/>
                <a:cs typeface="Times New Roman" charset="0"/>
              </a:rPr>
              <a:t>organización</a:t>
            </a:r>
            <a:r>
              <a:rPr lang="en-US" sz="3400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8225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latin typeface="Times New Roman" charset="0"/>
                <a:ea typeface="Times New Roman" charset="0"/>
                <a:cs typeface="Times New Roman" charset="0"/>
              </a:rPr>
              <a:t>Fase</a:t>
            </a:r>
            <a:r>
              <a:rPr lang="en-US" sz="4000" b="1" dirty="0">
                <a:latin typeface="Times New Roman" charset="0"/>
                <a:ea typeface="Times New Roman" charset="0"/>
                <a:cs typeface="Times New Roman" charset="0"/>
              </a:rPr>
              <a:t> de </a:t>
            </a:r>
            <a:r>
              <a:rPr lang="en-US" sz="4000" b="1" dirty="0" err="1">
                <a:latin typeface="Times New Roman" charset="0"/>
                <a:ea typeface="Times New Roman" charset="0"/>
                <a:cs typeface="Times New Roman" charset="0"/>
              </a:rPr>
              <a:t>sueño</a:t>
            </a:r>
            <a:r>
              <a:rPr lang="en-US" sz="4000" b="1" dirty="0">
                <a:latin typeface="Times New Roman" charset="0"/>
                <a:ea typeface="Times New Roman" charset="0"/>
                <a:cs typeface="Times New Roman" charset="0"/>
              </a:rPr>
              <a:t>: Imagen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4629150" cy="451643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La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mente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busca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más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allá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del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descubrimiento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"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naturalmente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"</a:t>
            </a:r>
          </a:p>
          <a:p>
            <a:pPr eaLnBrk="1" hangingPunct="1">
              <a:lnSpc>
                <a:spcPct val="90000"/>
              </a:lnSpc>
            </a:pPr>
            <a:endParaRPr lang="en-US" altLang="ja-JP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Creando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una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imagen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positiva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y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audaz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del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futuro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deseado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Ir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más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allá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de lo que "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pensar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"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es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posible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5" b="11095"/>
          <a:stretch>
            <a:fillRect/>
          </a:stretch>
        </p:blipFill>
        <p:spPr>
          <a:xfrm>
            <a:off x="4857750" y="2286000"/>
            <a:ext cx="4274304" cy="235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23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latin typeface="Times New Roman" charset="0"/>
                <a:ea typeface="Times New Roman" charset="0"/>
                <a:cs typeface="Times New Roman" charset="0"/>
              </a:rPr>
              <a:t>Fase</a:t>
            </a: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 de </a:t>
            </a:r>
            <a:r>
              <a:rPr lang="en-US" b="1" dirty="0" err="1">
                <a:latin typeface="Times New Roman" charset="0"/>
                <a:ea typeface="Times New Roman" charset="0"/>
                <a:cs typeface="Times New Roman" charset="0"/>
              </a:rPr>
              <a:t>sueños</a:t>
            </a: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b="1" dirty="0" err="1"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b="1" dirty="0" err="1" smtClean="0">
                <a:latin typeface="Times New Roman" charset="0"/>
                <a:ea typeface="Times New Roman" charset="0"/>
                <a:cs typeface="Times New Roman" charset="0"/>
              </a:rPr>
              <a:t>eclaraciones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de </a:t>
            </a:r>
            <a:r>
              <a:rPr lang="en-US" b="1" dirty="0" err="1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b="1" dirty="0" err="1" smtClean="0">
                <a:latin typeface="Times New Roman" charset="0"/>
                <a:ea typeface="Times New Roman" charset="0"/>
                <a:cs typeface="Times New Roman" charset="0"/>
              </a:rPr>
              <a:t>osibilidad</a:t>
            </a:r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Creencia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fundamental de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cómo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queremos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perseguir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nuestro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sueño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Esencialmente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traducir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la imagen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en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un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formato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escrito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/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Cerebro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derecho al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cerebro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izquierdo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Articula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el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sueño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de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una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manera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que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podemos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trabajar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para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diseñar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714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4000" b="1" dirty="0" err="1">
                <a:latin typeface="Times New Roman" charset="0"/>
                <a:ea typeface="Times New Roman" charset="0"/>
                <a:cs typeface="Times New Roman" charset="0"/>
              </a:rPr>
              <a:t>Declaraciones</a:t>
            </a:r>
            <a:r>
              <a:rPr lang="en-US" sz="4000" b="1" dirty="0">
                <a:latin typeface="Times New Roman" charset="0"/>
                <a:ea typeface="Times New Roman" charset="0"/>
                <a:cs typeface="Times New Roman" charset="0"/>
              </a:rPr>
              <a:t> de </a:t>
            </a:r>
            <a:r>
              <a:rPr lang="en-US" sz="4000" b="1" dirty="0" err="1">
                <a:latin typeface="Times New Roman" charset="0"/>
                <a:ea typeface="Times New Roman" charset="0"/>
                <a:cs typeface="Times New Roman" charset="0"/>
              </a:rPr>
              <a:t>Posibilidad</a:t>
            </a:r>
            <a:endParaRPr lang="en-US" sz="4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Emocionante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Provocador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- se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estiran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y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son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desafíante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Te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estira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realmente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Deseados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representan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nuestras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mayores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esperanzas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Positivo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Están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escritos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en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el </a:t>
            </a:r>
            <a:r>
              <a:rPr lang="en-US" sz="2800" u="sng" dirty="0" err="1">
                <a:latin typeface="Times New Roman" charset="0"/>
                <a:ea typeface="Times New Roman" charset="0"/>
                <a:cs typeface="Times New Roman" charset="0"/>
              </a:rPr>
              <a:t>tiempo</a:t>
            </a:r>
            <a:r>
              <a:rPr lang="en-US" sz="2800" u="sng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u="sng" dirty="0" err="1">
                <a:latin typeface="Times New Roman" charset="0"/>
                <a:ea typeface="Times New Roman" charset="0"/>
                <a:cs typeface="Times New Roman" charset="0"/>
              </a:rPr>
              <a:t>presente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como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si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ya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estuvieran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ocurriendo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612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8242" y="223919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Crear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imágenes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compartidas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y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declaraciones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de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posibilidades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3600" b="1" u="sng" dirty="0">
                <a:latin typeface="Times New Roman" charset="0"/>
                <a:ea typeface="Times New Roman" charset="0"/>
                <a:cs typeface="Times New Roman" charset="0"/>
              </a:rPr>
              <a:t>SUEÑOS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8688"/>
            <a:ext cx="8907517" cy="4525963"/>
          </a:xfrm>
        </p:spPr>
        <p:txBody>
          <a:bodyPr>
            <a:normAutofit fontScale="92500"/>
          </a:bodyPr>
          <a:lstStyle/>
          <a:p>
            <a:r>
              <a:rPr lang="en-US" sz="3100" dirty="0">
                <a:latin typeface="Times New Roman" charset="0"/>
                <a:ea typeface="Times New Roman" charset="0"/>
                <a:cs typeface="Times New Roman" charset="0"/>
              </a:rPr>
              <a:t>Paso 1: </a:t>
            </a:r>
            <a:r>
              <a:rPr lang="en-US" sz="3100" dirty="0" err="1">
                <a:latin typeface="Times New Roman" charset="0"/>
                <a:ea typeface="Times New Roman" charset="0"/>
                <a:cs typeface="Times New Roman" charset="0"/>
              </a:rPr>
              <a:t>Seleccione</a:t>
            </a:r>
            <a:r>
              <a:rPr lang="en-US" sz="3100" dirty="0">
                <a:latin typeface="Times New Roman" charset="0"/>
                <a:ea typeface="Times New Roman" charset="0"/>
                <a:cs typeface="Times New Roman" charset="0"/>
              </a:rPr>
              <a:t> 1 o </a:t>
            </a:r>
            <a:r>
              <a:rPr lang="en-US" sz="3100" dirty="0" err="1">
                <a:latin typeface="Times New Roman" charset="0"/>
                <a:ea typeface="Times New Roman" charset="0"/>
                <a:cs typeface="Times New Roman" charset="0"/>
              </a:rPr>
              <a:t>más</a:t>
            </a:r>
            <a:r>
              <a:rPr lang="en-US" sz="3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100" dirty="0" err="1">
                <a:latin typeface="Times New Roman" charset="0"/>
                <a:ea typeface="Times New Roman" charset="0"/>
                <a:cs typeface="Times New Roman" charset="0"/>
              </a:rPr>
              <a:t>temas</a:t>
            </a:r>
            <a:r>
              <a:rPr lang="en-US" sz="3100" dirty="0">
                <a:latin typeface="Times New Roman" charset="0"/>
                <a:ea typeface="Times New Roman" charset="0"/>
                <a:cs typeface="Times New Roman" charset="0"/>
              </a:rPr>
              <a:t> que </a:t>
            </a:r>
            <a:r>
              <a:rPr lang="en-US" sz="3100" dirty="0" err="1">
                <a:latin typeface="Times New Roman" charset="0"/>
                <a:ea typeface="Times New Roman" charset="0"/>
                <a:cs typeface="Times New Roman" charset="0"/>
              </a:rPr>
              <a:t>resuenen</a:t>
            </a:r>
            <a:r>
              <a:rPr lang="en-US" sz="3100" dirty="0">
                <a:latin typeface="Times New Roman" charset="0"/>
                <a:ea typeface="Times New Roman" charset="0"/>
                <a:cs typeface="Times New Roman" charset="0"/>
              </a:rPr>
              <a:t> con </a:t>
            </a:r>
            <a:r>
              <a:rPr lang="en-US" sz="3100" dirty="0" err="1">
                <a:latin typeface="Times New Roman" charset="0"/>
                <a:ea typeface="Times New Roman" charset="0"/>
                <a:cs typeface="Times New Roman" charset="0"/>
              </a:rPr>
              <a:t>su</a:t>
            </a:r>
            <a:r>
              <a:rPr lang="en-US" sz="3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100" dirty="0" err="1">
                <a:latin typeface="Times New Roman" charset="0"/>
                <a:ea typeface="Times New Roman" charset="0"/>
                <a:cs typeface="Times New Roman" charset="0"/>
              </a:rPr>
              <a:t>equipo</a:t>
            </a:r>
            <a:r>
              <a:rPr lang="en-US" sz="3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100" dirty="0" err="1">
                <a:latin typeface="Times New Roman" charset="0"/>
                <a:ea typeface="Times New Roman" charset="0"/>
                <a:cs typeface="Times New Roman" charset="0"/>
              </a:rPr>
              <a:t>sobre</a:t>
            </a:r>
            <a:r>
              <a:rPr lang="en-US" sz="3100" dirty="0">
                <a:latin typeface="Times New Roman" charset="0"/>
                <a:ea typeface="Times New Roman" charset="0"/>
                <a:cs typeface="Times New Roman" charset="0"/>
              </a:rPr>
              <a:t> el </a:t>
            </a:r>
            <a:r>
              <a:rPr lang="en-US" sz="3100" dirty="0" err="1">
                <a:latin typeface="Times New Roman" charset="0"/>
                <a:ea typeface="Times New Roman" charset="0"/>
                <a:cs typeface="Times New Roman" charset="0"/>
              </a:rPr>
              <a:t>excepcional</a:t>
            </a:r>
            <a:r>
              <a:rPr lang="en-US" sz="3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100" dirty="0" err="1">
                <a:latin typeface="Times New Roman" charset="0"/>
                <a:ea typeface="Times New Roman" charset="0"/>
                <a:cs typeface="Times New Roman" charset="0"/>
              </a:rPr>
              <a:t>trabajo</a:t>
            </a:r>
            <a:r>
              <a:rPr lang="en-US" sz="3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100" dirty="0" err="1">
                <a:latin typeface="Times New Roman" charset="0"/>
                <a:ea typeface="Times New Roman" charset="0"/>
                <a:cs typeface="Times New Roman" charset="0"/>
              </a:rPr>
              <a:t>en</a:t>
            </a:r>
            <a:r>
              <a:rPr lang="en-US" sz="3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100" dirty="0" err="1">
                <a:latin typeface="Times New Roman" charset="0"/>
                <a:ea typeface="Times New Roman" charset="0"/>
                <a:cs typeface="Times New Roman" charset="0"/>
              </a:rPr>
              <a:t>equipo</a:t>
            </a:r>
            <a:r>
              <a:rPr lang="en-US" sz="3100" dirty="0">
                <a:latin typeface="Times New Roman" charset="0"/>
                <a:ea typeface="Times New Roman" charset="0"/>
                <a:cs typeface="Times New Roman" charset="0"/>
              </a:rPr>
              <a:t> y </a:t>
            </a:r>
            <a:r>
              <a:rPr lang="en-US" sz="3100" dirty="0" err="1">
                <a:latin typeface="Times New Roman" charset="0"/>
                <a:ea typeface="Times New Roman" charset="0"/>
                <a:cs typeface="Times New Roman" charset="0"/>
              </a:rPr>
              <a:t>discuta</a:t>
            </a:r>
            <a:r>
              <a:rPr lang="en-US" sz="3100" dirty="0">
                <a:latin typeface="Times New Roman" charset="0"/>
                <a:ea typeface="Times New Roman" charset="0"/>
                <a:cs typeface="Times New Roman" charset="0"/>
              </a:rPr>
              <a:t> lo que </a:t>
            </a:r>
            <a:r>
              <a:rPr lang="en-US" sz="3100" dirty="0" err="1">
                <a:latin typeface="Times New Roman" charset="0"/>
                <a:ea typeface="Times New Roman" charset="0"/>
                <a:cs typeface="Times New Roman" charset="0"/>
              </a:rPr>
              <a:t>esos</a:t>
            </a:r>
            <a:r>
              <a:rPr lang="en-US" sz="3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100" dirty="0" err="1">
                <a:latin typeface="Times New Roman" charset="0"/>
                <a:ea typeface="Times New Roman" charset="0"/>
                <a:cs typeface="Times New Roman" charset="0"/>
              </a:rPr>
              <a:t>temas</a:t>
            </a:r>
            <a:r>
              <a:rPr lang="en-US" sz="3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100" dirty="0" err="1">
                <a:latin typeface="Times New Roman" charset="0"/>
                <a:ea typeface="Times New Roman" charset="0"/>
                <a:cs typeface="Times New Roman" charset="0"/>
              </a:rPr>
              <a:t>significan</a:t>
            </a:r>
            <a:r>
              <a:rPr lang="en-US" sz="3100" dirty="0">
                <a:latin typeface="Times New Roman" charset="0"/>
                <a:ea typeface="Times New Roman" charset="0"/>
                <a:cs typeface="Times New Roman" charset="0"/>
              </a:rPr>
              <a:t> para </a:t>
            </a:r>
            <a:r>
              <a:rPr lang="en-US" sz="3100" dirty="0" err="1">
                <a:latin typeface="Times New Roman" charset="0"/>
                <a:ea typeface="Times New Roman" charset="0"/>
                <a:cs typeface="Times New Roman" charset="0"/>
              </a:rPr>
              <a:t>cada</a:t>
            </a:r>
            <a:r>
              <a:rPr lang="en-US" sz="3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100" dirty="0" err="1">
                <a:latin typeface="Times New Roman" charset="0"/>
                <a:ea typeface="Times New Roman" charset="0"/>
                <a:cs typeface="Times New Roman" charset="0"/>
              </a:rPr>
              <a:t>uno</a:t>
            </a:r>
            <a:r>
              <a:rPr lang="en-US" sz="3100" dirty="0">
                <a:latin typeface="Times New Roman" charset="0"/>
                <a:ea typeface="Times New Roman" charset="0"/>
                <a:cs typeface="Times New Roman" charset="0"/>
              </a:rPr>
              <a:t> de </a:t>
            </a:r>
            <a:r>
              <a:rPr lang="en-US" sz="3100" dirty="0" err="1">
                <a:latin typeface="Times New Roman" charset="0"/>
                <a:ea typeface="Times New Roman" charset="0"/>
                <a:cs typeface="Times New Roman" charset="0"/>
              </a:rPr>
              <a:t>ustedes</a:t>
            </a:r>
            <a:endParaRPr lang="en-US" sz="31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100" dirty="0">
                <a:latin typeface="Times New Roman" charset="0"/>
                <a:ea typeface="Times New Roman" charset="0"/>
                <a:cs typeface="Times New Roman" charset="0"/>
              </a:rPr>
              <a:t>Paso 2: </a:t>
            </a:r>
            <a:r>
              <a:rPr lang="en-US" sz="3100" dirty="0" err="1">
                <a:latin typeface="Times New Roman" charset="0"/>
                <a:ea typeface="Times New Roman" charset="0"/>
                <a:cs typeface="Times New Roman" charset="0"/>
              </a:rPr>
              <a:t>Desarrollar</a:t>
            </a:r>
            <a:r>
              <a:rPr lang="en-US" sz="3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100" dirty="0" err="1">
                <a:latin typeface="Times New Roman" charset="0"/>
                <a:ea typeface="Times New Roman" charset="0"/>
                <a:cs typeface="Times New Roman" charset="0"/>
              </a:rPr>
              <a:t>colectivamente</a:t>
            </a:r>
            <a:r>
              <a:rPr lang="en-US" sz="3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100" dirty="0" err="1">
                <a:latin typeface="Times New Roman" charset="0"/>
                <a:ea typeface="Times New Roman" charset="0"/>
                <a:cs typeface="Times New Roman" charset="0"/>
              </a:rPr>
              <a:t>una</a:t>
            </a:r>
            <a:r>
              <a:rPr lang="en-US" sz="3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1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imagen </a:t>
            </a:r>
            <a:r>
              <a:rPr lang="en-US" sz="3100" b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creativa</a:t>
            </a:r>
            <a:r>
              <a:rPr lang="en-US" sz="3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100" dirty="0" err="1">
                <a:latin typeface="Times New Roman" charset="0"/>
                <a:ea typeface="Times New Roman" charset="0"/>
                <a:cs typeface="Times New Roman" charset="0"/>
              </a:rPr>
              <a:t>cuando</a:t>
            </a:r>
            <a:r>
              <a:rPr lang="en-US" sz="3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100" dirty="0" err="1">
                <a:latin typeface="Times New Roman" charset="0"/>
                <a:ea typeface="Times New Roman" charset="0"/>
                <a:cs typeface="Times New Roman" charset="0"/>
              </a:rPr>
              <a:t>estos</a:t>
            </a:r>
            <a:r>
              <a:rPr lang="en-US" sz="3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100" dirty="0" err="1">
                <a:latin typeface="Times New Roman" charset="0"/>
                <a:ea typeface="Times New Roman" charset="0"/>
                <a:cs typeface="Times New Roman" charset="0"/>
              </a:rPr>
              <a:t>temas</a:t>
            </a:r>
            <a:r>
              <a:rPr lang="en-US" sz="3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100" dirty="0" err="1">
                <a:latin typeface="Times New Roman" charset="0"/>
                <a:ea typeface="Times New Roman" charset="0"/>
                <a:cs typeface="Times New Roman" charset="0"/>
              </a:rPr>
              <a:t>estén</a:t>
            </a:r>
            <a:r>
              <a:rPr lang="en-US" sz="3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100" dirty="0" err="1">
                <a:latin typeface="Times New Roman" charset="0"/>
                <a:ea typeface="Times New Roman" charset="0"/>
                <a:cs typeface="Times New Roman" charset="0"/>
              </a:rPr>
              <a:t>completamente</a:t>
            </a:r>
            <a:r>
              <a:rPr lang="en-US" sz="3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100" dirty="0" err="1">
                <a:latin typeface="Times New Roman" charset="0"/>
                <a:ea typeface="Times New Roman" charset="0"/>
                <a:cs typeface="Times New Roman" charset="0"/>
              </a:rPr>
              <a:t>presentes</a:t>
            </a:r>
            <a:r>
              <a:rPr lang="en-US" sz="3100" dirty="0">
                <a:latin typeface="Times New Roman" charset="0"/>
                <a:ea typeface="Times New Roman" charset="0"/>
                <a:cs typeface="Times New Roman" charset="0"/>
              </a:rPr>
              <a:t> y </a:t>
            </a:r>
            <a:r>
              <a:rPr lang="en-US" sz="3100" dirty="0" err="1">
                <a:latin typeface="Times New Roman" charset="0"/>
                <a:ea typeface="Times New Roman" charset="0"/>
                <a:cs typeface="Times New Roman" charset="0"/>
              </a:rPr>
              <a:t>en</a:t>
            </a:r>
            <a:r>
              <a:rPr lang="en-US" sz="3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100" dirty="0" err="1">
                <a:latin typeface="Times New Roman" charset="0"/>
                <a:ea typeface="Times New Roman" charset="0"/>
                <a:cs typeface="Times New Roman" charset="0"/>
              </a:rPr>
              <a:t>su</a:t>
            </a:r>
            <a:r>
              <a:rPr lang="en-US" sz="3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100" dirty="0" err="1">
                <a:latin typeface="Times New Roman" charset="0"/>
                <a:ea typeface="Times New Roman" charset="0"/>
                <a:cs typeface="Times New Roman" charset="0"/>
              </a:rPr>
              <a:t>mejor</a:t>
            </a:r>
            <a:r>
              <a:rPr lang="en-US" sz="3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100" dirty="0" err="1">
                <a:latin typeface="Times New Roman" charset="0"/>
                <a:ea typeface="Times New Roman" charset="0"/>
                <a:cs typeface="Times New Roman" charset="0"/>
              </a:rPr>
              <a:t>momento</a:t>
            </a:r>
            <a:endParaRPr lang="en-US" sz="31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100" dirty="0">
                <a:latin typeface="Times New Roman" charset="0"/>
                <a:ea typeface="Times New Roman" charset="0"/>
                <a:cs typeface="Times New Roman" charset="0"/>
              </a:rPr>
              <a:t>Paso 3: Una </a:t>
            </a:r>
            <a:r>
              <a:rPr lang="en-US" sz="3100" dirty="0" err="1">
                <a:latin typeface="Times New Roman" charset="0"/>
                <a:ea typeface="Times New Roman" charset="0"/>
                <a:cs typeface="Times New Roman" charset="0"/>
              </a:rPr>
              <a:t>vez</a:t>
            </a:r>
            <a:r>
              <a:rPr lang="en-US" sz="3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100" dirty="0" err="1">
                <a:latin typeface="Times New Roman" charset="0"/>
                <a:ea typeface="Times New Roman" charset="0"/>
                <a:cs typeface="Times New Roman" charset="0"/>
              </a:rPr>
              <a:t>terminado</a:t>
            </a:r>
            <a:r>
              <a:rPr lang="en-US" sz="31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3100" dirty="0" err="1">
                <a:latin typeface="Times New Roman" charset="0"/>
                <a:ea typeface="Times New Roman" charset="0"/>
                <a:cs typeface="Times New Roman" charset="0"/>
              </a:rPr>
              <a:t>en</a:t>
            </a:r>
            <a:r>
              <a:rPr lang="en-US" sz="3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100" dirty="0" err="1">
                <a:latin typeface="Times New Roman" charset="0"/>
                <a:ea typeface="Times New Roman" charset="0"/>
                <a:cs typeface="Times New Roman" charset="0"/>
              </a:rPr>
              <a:t>otra</a:t>
            </a:r>
            <a:r>
              <a:rPr lang="en-US" sz="3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100" dirty="0" err="1">
                <a:latin typeface="Times New Roman" charset="0"/>
                <a:ea typeface="Times New Roman" charset="0"/>
                <a:cs typeface="Times New Roman" charset="0"/>
              </a:rPr>
              <a:t>hoja</a:t>
            </a:r>
            <a:r>
              <a:rPr lang="en-US" sz="3100" dirty="0">
                <a:latin typeface="Times New Roman" charset="0"/>
                <a:ea typeface="Times New Roman" charset="0"/>
                <a:cs typeface="Times New Roman" charset="0"/>
              </a:rPr>
              <a:t> de </a:t>
            </a:r>
            <a:r>
              <a:rPr lang="en-US" sz="3100" dirty="0" err="1">
                <a:latin typeface="Times New Roman" charset="0"/>
                <a:ea typeface="Times New Roman" charset="0"/>
                <a:cs typeface="Times New Roman" charset="0"/>
              </a:rPr>
              <a:t>papel</a:t>
            </a:r>
            <a:r>
              <a:rPr lang="en-US" sz="3100" dirty="0">
                <a:latin typeface="Times New Roman" charset="0"/>
                <a:ea typeface="Times New Roman" charset="0"/>
                <a:cs typeface="Times New Roman" charset="0"/>
              </a:rPr>
              <a:t> de </a:t>
            </a:r>
            <a:r>
              <a:rPr lang="en-US" sz="3100" dirty="0" err="1">
                <a:latin typeface="Times New Roman" charset="0"/>
                <a:ea typeface="Times New Roman" charset="0"/>
                <a:cs typeface="Times New Roman" charset="0"/>
              </a:rPr>
              <a:t>rotafolio</a:t>
            </a:r>
            <a:r>
              <a:rPr lang="en-US" sz="3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100" dirty="0" err="1">
                <a:latin typeface="Times New Roman" charset="0"/>
                <a:ea typeface="Times New Roman" charset="0"/>
                <a:cs typeface="Times New Roman" charset="0"/>
              </a:rPr>
              <a:t>cree</a:t>
            </a:r>
            <a:r>
              <a:rPr lang="en-US" sz="3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100" dirty="0" err="1">
                <a:latin typeface="Times New Roman" charset="0"/>
                <a:ea typeface="Times New Roman" charset="0"/>
                <a:cs typeface="Times New Roman" charset="0"/>
              </a:rPr>
              <a:t>una</a:t>
            </a:r>
            <a:r>
              <a:rPr lang="en-US" sz="3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declaración</a:t>
            </a:r>
            <a:r>
              <a:rPr lang="en-US" sz="31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de </a:t>
            </a:r>
            <a:r>
              <a:rPr lang="en-US" sz="3100" b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posibilidad</a:t>
            </a:r>
            <a:endParaRPr lang="en-US" sz="31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See </a:t>
            </a:r>
            <a:r>
              <a:rPr lang="en-US" sz="3100" dirty="0">
                <a:latin typeface="Times New Roman" charset="0"/>
                <a:ea typeface="Times New Roman" charset="0"/>
                <a:cs typeface="Times New Roman" charset="0"/>
              </a:rPr>
              <a:t>pages 14-15 of workbook</a:t>
            </a:r>
          </a:p>
          <a:p>
            <a:pPr marL="0" indent="0">
              <a:buNone/>
            </a:pP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70298" y="872888"/>
            <a:ext cx="668619" cy="302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75000"/>
              </a:lnSpc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endParaRPr lang="en-US" sz="28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18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6425" y="339725"/>
            <a:ext cx="7959725" cy="1052513"/>
          </a:xfrm>
        </p:spPr>
        <p:txBody>
          <a:bodyPr rtlCol="0">
            <a:noAutofit/>
          </a:bodyPr>
          <a:lstStyle/>
          <a:p>
            <a:r>
              <a:rPr lang="en-US" sz="4000" b="1" u="sng" dirty="0" smtClean="0">
                <a:latin typeface="Times New Roman" charset="0"/>
                <a:ea typeface="Times New Roman" charset="0"/>
                <a:cs typeface="Times New Roman" charset="0"/>
              </a:rPr>
              <a:t>DISEÑO</a:t>
            </a:r>
            <a:r>
              <a:rPr 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sz="4000" dirty="0" err="1" smtClean="0">
                <a:latin typeface="Times New Roman" charset="0"/>
                <a:ea typeface="Times New Roman" charset="0"/>
                <a:cs typeface="Times New Roman" charset="0"/>
              </a:rPr>
              <a:t>Innova</a:t>
            </a:r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latin typeface="Times New Roman" charset="0"/>
                <a:ea typeface="Times New Roman" charset="0"/>
                <a:cs typeface="Times New Roman" charset="0"/>
              </a:rPr>
              <a:t>maneras</a:t>
            </a:r>
            <a:r>
              <a:rPr lang="en-US" sz="4000" dirty="0">
                <a:latin typeface="Times New Roman" charset="0"/>
                <a:ea typeface="Times New Roman" charset="0"/>
                <a:cs typeface="Times New Roman" charset="0"/>
              </a:rPr>
              <a:t> de </a:t>
            </a:r>
            <a:r>
              <a:rPr lang="en-US" sz="4000" dirty="0" err="1">
                <a:latin typeface="Times New Roman" charset="0"/>
                <a:ea typeface="Times New Roman" charset="0"/>
                <a:cs typeface="Times New Roman" charset="0"/>
              </a:rPr>
              <a:t>crear</a:t>
            </a:r>
            <a:r>
              <a:rPr lang="en-US" sz="4000" dirty="0">
                <a:latin typeface="Times New Roman" charset="0"/>
                <a:ea typeface="Times New Roman" charset="0"/>
                <a:cs typeface="Times New Roman" charset="0"/>
              </a:rPr>
              <a:t> ese </a:t>
            </a:r>
            <a:r>
              <a:rPr lang="en-US" sz="4000" dirty="0" err="1">
                <a:latin typeface="Times New Roman" charset="0"/>
                <a:ea typeface="Times New Roman" charset="0"/>
                <a:cs typeface="Times New Roman" charset="0"/>
              </a:rPr>
              <a:t>futuro</a:t>
            </a:r>
            <a:r>
              <a:rPr lang="en-US" sz="4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latin typeface="Times New Roman" charset="0"/>
                <a:ea typeface="Times New Roman" charset="0"/>
                <a:cs typeface="Times New Roman" charset="0"/>
              </a:rPr>
              <a:t>preferido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458200" cy="3886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Las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organizaciones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identifican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pasos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de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acción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específicos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para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tomar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individualmente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o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en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grupos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Estos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pasos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de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acción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son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específicos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concretos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y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factibles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diseñados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para mover a la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organización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hacia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su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futuro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preferido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. Los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pasos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pueden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ser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pequeños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e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incrementales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basándose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uno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en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el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otro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, o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vincularse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a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acciones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mayores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y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más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abarcadoras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6145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en-US" sz="4000" dirty="0" err="1" smtClean="0">
                <a:latin typeface="Times New Roman" charset="0"/>
                <a:ea typeface="Times New Roman" charset="0"/>
                <a:cs typeface="Times New Roman" charset="0"/>
              </a:rPr>
              <a:t>Compromiso</a:t>
            </a:r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 Personal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387476"/>
            <a:ext cx="4838700" cy="45259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¿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Qué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ideas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obtuviste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hoy que no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tenías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antes? ¿Hay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algo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que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cambió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en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su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punto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de vista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como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resultado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del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tiempo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de hoy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juntos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  <a:p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¿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Qué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compromiso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harás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ahora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para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ayudar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a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dar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vida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a la imagen que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creaste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aquí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hoy?</a:t>
            </a:r>
          </a:p>
          <a:p>
            <a:pPr eaLnBrk="1" hangingPunct="1"/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10200" y="2133600"/>
            <a:ext cx="3200400" cy="3170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"El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diseño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hace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visibles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nuestras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esperanzas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y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sueños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es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la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primera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señal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de las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intenciones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humanas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".</a:t>
            </a:r>
          </a:p>
          <a:p>
            <a:pPr algn="ctr">
              <a:spcBef>
                <a:spcPct val="60000"/>
              </a:spcBef>
              <a:buFont typeface="Wingdings" charset="0"/>
              <a:buNone/>
            </a:pP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--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William McDonough</a:t>
            </a:r>
          </a:p>
        </p:txBody>
      </p:sp>
    </p:spTree>
    <p:extLst>
      <p:ext uri="{BB962C8B-B14F-4D97-AF65-F5344CB8AC3E}">
        <p14:creationId xmlns:p14="http://schemas.microsoft.com/office/powerpoint/2010/main" val="35731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304800" y="1143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Piense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en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las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imágenes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compartidas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de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los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equipos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excepcionales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y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sus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declaraciones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de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posibilidad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Comparte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en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tus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equipos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cuál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es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el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único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compromiso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que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harás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para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dar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vida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a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esta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imagen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durante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el resto de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nuestro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tiempo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juntos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?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429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51587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Que </a:t>
            </a:r>
            <a:r>
              <a:rPr lang="en-US" sz="6000" dirty="0" err="1" smtClean="0"/>
              <a:t>nos</a:t>
            </a:r>
            <a:r>
              <a:rPr lang="en-US" sz="6000" dirty="0" smtClean="0"/>
              <a:t> </a:t>
            </a:r>
            <a:r>
              <a:rPr lang="en-US" sz="6000" dirty="0" err="1" smtClean="0"/>
              <a:t>sigue</a:t>
            </a:r>
            <a:r>
              <a:rPr lang="mr-IN" sz="6000" dirty="0" smtClean="0"/>
              <a:t>…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578199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600" y="2209800"/>
            <a:ext cx="33522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APÉNDICE</a:t>
            </a:r>
          </a:p>
        </p:txBody>
      </p:sp>
    </p:spTree>
    <p:extLst>
      <p:ext uri="{BB962C8B-B14F-4D97-AF65-F5344CB8AC3E}">
        <p14:creationId xmlns:p14="http://schemas.microsoft.com/office/powerpoint/2010/main" val="1795718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514600"/>
            <a:ext cx="8077200" cy="41449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"No se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puede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resolver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ningún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problema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desde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la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misma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conciencia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que lo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creó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Debemos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aprender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a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ver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el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mundo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de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nuevo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. "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en-US" altLang="en-US" sz="3400" i="1" dirty="0">
                <a:latin typeface="Times New Roman" charset="0"/>
                <a:ea typeface="Times New Roman" charset="0"/>
                <a:cs typeface="Times New Roman" charset="0"/>
              </a:rPr>
              <a:t>Einstein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2860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41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296400" cy="1295400"/>
          </a:xfrm>
        </p:spPr>
        <p:txBody>
          <a:bodyPr>
            <a:noAutofit/>
          </a:bodyPr>
          <a:lstStyle/>
          <a:p>
            <a:r>
              <a:rPr lang="en-US" sz="4000" dirty="0"/>
              <a:t>El Arte de la </a:t>
            </a:r>
            <a:r>
              <a:rPr lang="en-US" sz="4000" dirty="0" err="1" smtClean="0"/>
              <a:t>Pregunta</a:t>
            </a:r>
            <a:r>
              <a:rPr lang="mr-IN" sz="4000" dirty="0" smtClean="0"/>
              <a:t>…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err="1"/>
              <a:t>Enfoque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los</a:t>
            </a:r>
            <a:r>
              <a:rPr lang="en-US" sz="4000" dirty="0"/>
              <a:t> </a:t>
            </a:r>
            <a:r>
              <a:rPr lang="en-US" sz="4000" dirty="0" err="1"/>
              <a:t>problemas</a:t>
            </a:r>
            <a:r>
              <a:rPr lang="en-US" sz="4000" dirty="0"/>
              <a:t> o </a:t>
            </a:r>
            <a:r>
              <a:rPr lang="en-US" sz="4000" dirty="0" err="1"/>
              <a:t>posibilidades</a:t>
            </a:r>
            <a:r>
              <a:rPr lang="en-US" sz="4000" dirty="0"/>
              <a:t>?</a:t>
            </a:r>
          </a:p>
        </p:txBody>
      </p:sp>
      <p:sp>
        <p:nvSpPr>
          <p:cNvPr id="962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225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>
                <a:schemeClr val="tx2"/>
              </a:buClr>
              <a:buFont typeface="Wingdings" charset="2"/>
              <a:buChar char="Ø"/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¿</a:t>
            </a:r>
            <a:r>
              <a:rPr lang="en-US" dirty="0" err="1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Por</a:t>
            </a: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qué</a:t>
            </a: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tenemos</a:t>
            </a: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una</a:t>
            </a: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 moral tan </a:t>
            </a:r>
            <a:r>
              <a:rPr lang="en-US" dirty="0" err="1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baja</a:t>
            </a: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¿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Por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qué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tengo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que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estar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en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un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equipo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tan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disfuncional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  <a:p>
            <a:pPr>
              <a:buClr>
                <a:schemeClr val="tx2"/>
              </a:buClr>
              <a:buFont typeface="Wingdings" charset="2"/>
              <a:buChar char="Ø"/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¿</a:t>
            </a:r>
            <a:r>
              <a:rPr lang="en-US" dirty="0" err="1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Por</a:t>
            </a: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qué</a:t>
            </a: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tenemos</a:t>
            </a: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 un </a:t>
            </a:r>
            <a:r>
              <a:rPr lang="en-US" dirty="0" err="1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volumen</a:t>
            </a: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 de </a:t>
            </a:r>
            <a:r>
              <a:rPr lang="en-US" dirty="0" err="1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desgaste</a:t>
            </a: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 tan alto?</a:t>
            </a:r>
          </a:p>
          <a:p>
            <a:pPr>
              <a:buFont typeface="Wingdings" charset="2"/>
              <a:buChar char="Ø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¿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Por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qué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hay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tantas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quejas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?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625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4550" y="1600200"/>
            <a:ext cx="4337050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Clr>
                <a:schemeClr val="tx2"/>
              </a:buClr>
              <a:buFont typeface="Wingdings" charset="2"/>
              <a:buChar char="Ø"/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¿</a:t>
            </a:r>
            <a:r>
              <a:rPr lang="en-US" dirty="0" err="1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Por</a:t>
            </a: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qué</a:t>
            </a: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tenemos</a:t>
            </a: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una</a:t>
            </a: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 moral tan </a:t>
            </a:r>
            <a:r>
              <a:rPr lang="en-US" dirty="0" err="1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baja</a:t>
            </a: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  <a:p>
            <a:pPr>
              <a:buFont typeface="Wingdings" charset="2"/>
              <a:buChar char="Ø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¿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Cuándo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hemos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trabajado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juntos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lo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mejor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en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equipo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charset="2"/>
              <a:buChar char="Ø"/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¿</a:t>
            </a:r>
            <a:r>
              <a:rPr lang="en-US" dirty="0" err="1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Qué</a:t>
            </a: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condiciones</a:t>
            </a: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crean</a:t>
            </a: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 un </a:t>
            </a:r>
            <a:r>
              <a:rPr lang="en-US" dirty="0" err="1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entorno</a:t>
            </a: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 de </a:t>
            </a:r>
            <a:r>
              <a:rPr lang="en-US" dirty="0" err="1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trabajo</a:t>
            </a: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magnético</a:t>
            </a: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  <a:p>
            <a:pPr>
              <a:buFont typeface="Wingdings" charset="2"/>
              <a:buChar char="Ø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¿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Cuándo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hemos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tenido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exitosamente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apoyo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y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entusiasmo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51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 build="p"/>
      <p:bldP spid="9625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en-US" sz="4000" dirty="0"/>
              <a:t>¿</a:t>
            </a:r>
            <a:r>
              <a:rPr lang="en-US" sz="4000" dirty="0" err="1"/>
              <a:t>Qué</a:t>
            </a:r>
            <a:r>
              <a:rPr lang="en-US" sz="4000" dirty="0"/>
              <a:t> </a:t>
            </a:r>
            <a:r>
              <a:rPr lang="en-US" sz="4000" dirty="0" err="1" smtClean="0"/>
              <a:t>significa</a:t>
            </a:r>
            <a:r>
              <a:rPr lang="en-US" sz="4000" dirty="0"/>
              <a:t> </a:t>
            </a:r>
            <a:r>
              <a:rPr lang="en-US" sz="4000" dirty="0" smtClean="0"/>
              <a:t>"</a:t>
            </a:r>
            <a:r>
              <a:rPr lang="en-US" sz="4000" dirty="0" err="1" smtClean="0"/>
              <a:t>Diseño</a:t>
            </a:r>
            <a:r>
              <a:rPr lang="en-US" sz="4000" dirty="0"/>
              <a:t>"?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387476"/>
            <a:ext cx="48387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err="1"/>
              <a:t>Tanto</a:t>
            </a:r>
            <a:r>
              <a:rPr lang="en-US" sz="2800" dirty="0"/>
              <a:t> un </a:t>
            </a:r>
            <a:r>
              <a:rPr lang="en-US" sz="2800" dirty="0" err="1"/>
              <a:t>producto</a:t>
            </a:r>
            <a:r>
              <a:rPr lang="en-US" sz="2800" dirty="0"/>
              <a:t> </a:t>
            </a:r>
            <a:r>
              <a:rPr lang="en-US" sz="2800" dirty="0" err="1"/>
              <a:t>como</a:t>
            </a:r>
            <a:r>
              <a:rPr lang="en-US" sz="2800" dirty="0"/>
              <a:t> un </a:t>
            </a:r>
            <a:r>
              <a:rPr lang="en-US" sz="2800" dirty="0" err="1"/>
              <a:t>proceso</a:t>
            </a:r>
            <a:endParaRPr lang="en-US" sz="2800" dirty="0"/>
          </a:p>
          <a:p>
            <a:r>
              <a:rPr lang="en-US" sz="2800" dirty="0"/>
              <a:t>Como un </a:t>
            </a:r>
            <a:r>
              <a:rPr lang="en-US" sz="2800" dirty="0" err="1"/>
              <a:t>verbo</a:t>
            </a:r>
            <a:r>
              <a:rPr lang="en-US" sz="2800" dirty="0"/>
              <a:t> ... "</a:t>
            </a:r>
            <a:r>
              <a:rPr lang="en-US" sz="2800" dirty="0" err="1"/>
              <a:t>diseñar</a:t>
            </a:r>
            <a:r>
              <a:rPr lang="en-US" sz="2800" dirty="0"/>
              <a:t>" ... </a:t>
            </a:r>
            <a:r>
              <a:rPr lang="en-US" sz="2800" dirty="0" err="1"/>
              <a:t>Es</a:t>
            </a:r>
            <a:r>
              <a:rPr lang="en-US" sz="2800" dirty="0"/>
              <a:t> </a:t>
            </a:r>
            <a:r>
              <a:rPr lang="en-US" sz="2800" dirty="0" err="1"/>
              <a:t>inventar</a:t>
            </a:r>
            <a:r>
              <a:rPr lang="en-US" sz="2800" dirty="0"/>
              <a:t>, </a:t>
            </a:r>
            <a:r>
              <a:rPr lang="en-US" sz="2800" dirty="0" err="1"/>
              <a:t>innovar</a:t>
            </a:r>
            <a:r>
              <a:rPr lang="en-US" sz="2800" dirty="0"/>
              <a:t>, </a:t>
            </a:r>
            <a:r>
              <a:rPr lang="en-US" sz="2800" dirty="0" err="1"/>
              <a:t>concebir</a:t>
            </a:r>
            <a:r>
              <a:rPr lang="en-US" sz="2800" dirty="0"/>
              <a:t> y </a:t>
            </a:r>
            <a:r>
              <a:rPr lang="en-US" sz="2800" dirty="0" err="1"/>
              <a:t>hacer</a:t>
            </a:r>
            <a:r>
              <a:rPr lang="en-US" sz="2800" dirty="0"/>
              <a:t> </a:t>
            </a:r>
            <a:r>
              <a:rPr lang="en-US" sz="2800" dirty="0" err="1"/>
              <a:t>elecciones</a:t>
            </a:r>
            <a:endParaRPr lang="en-US" sz="2800" dirty="0"/>
          </a:p>
          <a:p>
            <a:r>
              <a:rPr lang="en-US" sz="2800" dirty="0"/>
              <a:t>Como </a:t>
            </a:r>
            <a:r>
              <a:rPr lang="en-US" sz="2800" dirty="0" err="1"/>
              <a:t>sustantivo</a:t>
            </a:r>
            <a:r>
              <a:rPr lang="en-US" sz="2800" dirty="0"/>
              <a:t>, "el </a:t>
            </a:r>
            <a:r>
              <a:rPr lang="en-US" sz="2800" dirty="0" err="1"/>
              <a:t>diseño</a:t>
            </a:r>
            <a:r>
              <a:rPr lang="en-US" sz="2800" dirty="0"/>
              <a:t> de la </a:t>
            </a:r>
            <a:r>
              <a:rPr lang="en-US" sz="2800" dirty="0" err="1"/>
              <a:t>organización</a:t>
            </a:r>
            <a:r>
              <a:rPr lang="en-US" sz="2800" dirty="0"/>
              <a:t>" ... </a:t>
            </a:r>
            <a:r>
              <a:rPr lang="en-US" sz="2800" dirty="0" err="1"/>
              <a:t>es</a:t>
            </a:r>
            <a:r>
              <a:rPr lang="en-US" sz="2800" dirty="0"/>
              <a:t> el </a:t>
            </a:r>
            <a:r>
              <a:rPr lang="en-US" sz="2800" dirty="0" err="1"/>
              <a:t>conjunto</a:t>
            </a:r>
            <a:r>
              <a:rPr lang="en-US" sz="2800" dirty="0"/>
              <a:t> de </a:t>
            </a:r>
            <a:r>
              <a:rPr lang="en-US" sz="2800" dirty="0" err="1"/>
              <a:t>opciones</a:t>
            </a:r>
            <a:r>
              <a:rPr lang="en-US" sz="2800" dirty="0"/>
              <a:t> que </a:t>
            </a:r>
            <a:r>
              <a:rPr lang="en-US" sz="2800" dirty="0" err="1"/>
              <a:t>hemos</a:t>
            </a:r>
            <a:r>
              <a:rPr lang="en-US" sz="2800" dirty="0"/>
              <a:t> </a:t>
            </a:r>
            <a:r>
              <a:rPr lang="en-US" sz="2800" dirty="0" err="1"/>
              <a:t>hecho</a:t>
            </a:r>
            <a:r>
              <a:rPr lang="en-US" sz="2800" dirty="0"/>
              <a:t> </a:t>
            </a:r>
            <a:r>
              <a:rPr lang="en-US" sz="2800" dirty="0" err="1"/>
              <a:t>sobre</a:t>
            </a:r>
            <a:r>
              <a:rPr lang="en-US" sz="2800" dirty="0"/>
              <a:t> lo anterior.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400" dirty="0"/>
          </a:p>
          <a:p>
            <a:r>
              <a:rPr lang="en-US" sz="2400" dirty="0"/>
              <a:t>PREGUNTAS BÁSICAS PARA RESPONDER</a:t>
            </a:r>
            <a:r>
              <a:rPr lang="en-US" sz="2400" dirty="0" smtClean="0"/>
              <a:t>:</a:t>
            </a:r>
          </a:p>
          <a:p>
            <a:pPr lvl="1"/>
            <a:r>
              <a:rPr lang="en-US" sz="2400" dirty="0" smtClean="0"/>
              <a:t>¿</a:t>
            </a:r>
            <a:r>
              <a:rPr lang="en-US" sz="2400" dirty="0"/>
              <a:t>QUÉ?</a:t>
            </a:r>
          </a:p>
          <a:p>
            <a:pPr lvl="1"/>
            <a:r>
              <a:rPr lang="en-US" sz="2400" dirty="0"/>
              <a:t>¿QUIEN?</a:t>
            </a:r>
          </a:p>
          <a:p>
            <a:pPr lvl="1"/>
            <a:r>
              <a:rPr lang="en-US" sz="2400" dirty="0"/>
              <a:t>¿CÓMO?</a:t>
            </a:r>
          </a:p>
          <a:p>
            <a:pPr eaLnBrk="1" hangingPunct="1"/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5410200" y="2133600"/>
            <a:ext cx="3200400" cy="36009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/>
              <a:t>"El </a:t>
            </a:r>
            <a:r>
              <a:rPr lang="en-US" sz="2800" dirty="0" err="1"/>
              <a:t>diseño</a:t>
            </a:r>
            <a:r>
              <a:rPr lang="en-US" sz="2800" dirty="0"/>
              <a:t> </a:t>
            </a:r>
            <a:r>
              <a:rPr lang="en-US" sz="2800" dirty="0" err="1"/>
              <a:t>hace</a:t>
            </a:r>
            <a:r>
              <a:rPr lang="en-US" sz="2800" dirty="0"/>
              <a:t> </a:t>
            </a:r>
            <a:r>
              <a:rPr lang="en-US" sz="2800" dirty="0" err="1"/>
              <a:t>visibles</a:t>
            </a:r>
            <a:r>
              <a:rPr lang="en-US" sz="2800" dirty="0"/>
              <a:t> </a:t>
            </a:r>
            <a:r>
              <a:rPr lang="en-US" sz="2800" dirty="0" err="1"/>
              <a:t>nuestras</a:t>
            </a:r>
            <a:r>
              <a:rPr lang="en-US" sz="2800" dirty="0"/>
              <a:t> </a:t>
            </a:r>
            <a:r>
              <a:rPr lang="en-US" sz="2800" dirty="0" err="1"/>
              <a:t>esperanzas</a:t>
            </a:r>
            <a:r>
              <a:rPr lang="en-US" sz="2800" dirty="0"/>
              <a:t> y </a:t>
            </a:r>
            <a:r>
              <a:rPr lang="en-US" sz="2800" dirty="0" err="1"/>
              <a:t>sueños</a:t>
            </a:r>
            <a:r>
              <a:rPr lang="en-US" sz="2800" dirty="0"/>
              <a:t>, </a:t>
            </a:r>
            <a:r>
              <a:rPr lang="en-US" sz="2800" dirty="0" err="1"/>
              <a:t>es</a:t>
            </a:r>
            <a:r>
              <a:rPr lang="en-US" sz="2800" dirty="0"/>
              <a:t> la </a:t>
            </a:r>
            <a:r>
              <a:rPr lang="en-US" sz="2800" dirty="0" err="1"/>
              <a:t>primera</a:t>
            </a:r>
            <a:r>
              <a:rPr lang="en-US" sz="2800" dirty="0"/>
              <a:t> </a:t>
            </a:r>
            <a:r>
              <a:rPr lang="en-US" sz="2800" dirty="0" err="1"/>
              <a:t>señal</a:t>
            </a:r>
            <a:r>
              <a:rPr lang="en-US" sz="2800" dirty="0"/>
              <a:t> de las </a:t>
            </a:r>
            <a:r>
              <a:rPr lang="en-US" sz="2800" dirty="0" err="1"/>
              <a:t>intenciones</a:t>
            </a:r>
            <a:r>
              <a:rPr lang="en-US" sz="2800" dirty="0"/>
              <a:t> </a:t>
            </a:r>
            <a:r>
              <a:rPr lang="en-US" sz="2800" dirty="0" err="1"/>
              <a:t>humanas</a:t>
            </a:r>
            <a:r>
              <a:rPr lang="en-US" sz="2800" dirty="0"/>
              <a:t>".</a:t>
            </a:r>
          </a:p>
          <a:p>
            <a:pPr algn="ctr">
              <a:spcBef>
                <a:spcPct val="60000"/>
              </a:spcBef>
              <a:buFont typeface="Wingdings" charset="0"/>
              <a:buNone/>
            </a:pPr>
            <a:r>
              <a:rPr lang="en-US" sz="2000" dirty="0" smtClean="0"/>
              <a:t>--</a:t>
            </a:r>
            <a:r>
              <a:rPr lang="en-US" sz="2000" dirty="0"/>
              <a:t>William McDonough</a:t>
            </a:r>
          </a:p>
        </p:txBody>
      </p:sp>
    </p:spTree>
    <p:extLst>
      <p:ext uri="{BB962C8B-B14F-4D97-AF65-F5344CB8AC3E}">
        <p14:creationId xmlns:p14="http://schemas.microsoft.com/office/powerpoint/2010/main" val="446329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536859" y="256199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charset="0"/>
                <a:ea typeface="Times New Roman" charset="0"/>
                <a:cs typeface="Times New Roman" charset="0"/>
              </a:rPr>
              <a:t>¿</a:t>
            </a:r>
            <a:r>
              <a:rPr lang="en-US" sz="4000" b="1" dirty="0" err="1">
                <a:latin typeface="Times New Roman" charset="0"/>
                <a:ea typeface="Times New Roman" charset="0"/>
                <a:cs typeface="Times New Roman" charset="0"/>
              </a:rPr>
              <a:t>Qué</a:t>
            </a:r>
            <a:r>
              <a:rPr lang="en-US" sz="40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b="1" dirty="0" err="1">
                <a:latin typeface="Times New Roman" charset="0"/>
                <a:ea typeface="Times New Roman" charset="0"/>
                <a:cs typeface="Times New Roman" charset="0"/>
              </a:rPr>
              <a:t>es</a:t>
            </a:r>
            <a:r>
              <a:rPr lang="en-US" sz="4000" b="1" dirty="0">
                <a:latin typeface="Times New Roman" charset="0"/>
                <a:ea typeface="Times New Roman" charset="0"/>
                <a:cs typeface="Times New Roman" charset="0"/>
              </a:rPr>
              <a:t> la </a:t>
            </a:r>
            <a:r>
              <a:rPr lang="en-US" sz="4000" b="1" dirty="0" err="1">
                <a:latin typeface="Times New Roman" charset="0"/>
                <a:ea typeface="Times New Roman" charset="0"/>
                <a:cs typeface="Times New Roman" charset="0"/>
              </a:rPr>
              <a:t>Indagación</a:t>
            </a:r>
            <a:r>
              <a:rPr lang="en-US" sz="40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b="1" dirty="0" err="1">
                <a:latin typeface="Times New Roman" charset="0"/>
                <a:ea typeface="Times New Roman" charset="0"/>
                <a:cs typeface="Times New Roman" charset="0"/>
              </a:rPr>
              <a:t>Apreciativa</a:t>
            </a:r>
            <a:r>
              <a:rPr lang="en-US" sz="4000" b="1" dirty="0">
                <a:latin typeface="Times New Roman" charset="0"/>
                <a:ea typeface="Times New Roman" charset="0"/>
                <a:cs typeface="Times New Roman" charset="0"/>
              </a:rPr>
              <a:t>?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Un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proceso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que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involucra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a las personas para construer las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familias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comunidades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organizaciones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y el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mundo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en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el que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desean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vivir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; y </a:t>
            </a: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Un </a:t>
            </a:r>
            <a:r>
              <a:rPr lang="en-US" b="1" dirty="0" err="1">
                <a:latin typeface="Times New Roman" charset="0"/>
                <a:ea typeface="Times New Roman" charset="0"/>
                <a:cs typeface="Times New Roman" charset="0"/>
              </a:rPr>
              <a:t>proceso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colaborativo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para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implementar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cambio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basado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en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la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identificación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de las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fortalezas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capacidades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dones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) para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imaginar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y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construir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un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futuro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deseado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4248707"/>
            <a:ext cx="1496456" cy="14964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86200" y="5257800"/>
            <a:ext cx="1958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David Cooperrider</a:t>
            </a:r>
          </a:p>
        </p:txBody>
      </p:sp>
    </p:spTree>
    <p:extLst>
      <p:ext uri="{BB962C8B-B14F-4D97-AF65-F5344CB8AC3E}">
        <p14:creationId xmlns:p14="http://schemas.microsoft.com/office/powerpoint/2010/main" val="417936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1" dirty="0" err="1" smtClean="0">
                <a:latin typeface="Times New Roman" charset="0"/>
                <a:ea typeface="Times New Roman" charset="0"/>
                <a:cs typeface="Times New Roman" charset="0"/>
              </a:rPr>
              <a:t>Apreciar</a:t>
            </a:r>
            <a:r>
              <a:rPr 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altLang="ja-JP" sz="4000" b="1" dirty="0" smtClean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altLang="ja-JP" sz="4000" b="1" dirty="0">
                <a:latin typeface="Times New Roman" charset="0"/>
                <a:ea typeface="Times New Roman" charset="0"/>
                <a:cs typeface="Times New Roman" charset="0"/>
              </a:rPr>
              <a:t>.,</a:t>
            </a:r>
            <a:endParaRPr lang="en-US" sz="4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18880" y="1371600"/>
            <a:ext cx="5943600" cy="4566757"/>
          </a:xfrm>
        </p:spPr>
        <p:txBody>
          <a:bodyPr>
            <a:normAutofit/>
          </a:bodyPr>
          <a:lstStyle/>
          <a:p>
            <a:pPr lvl="2">
              <a:buNone/>
            </a:pPr>
            <a:r>
              <a:rPr lang="en-US" sz="3200" dirty="0" err="1" smtClean="0">
                <a:latin typeface="Times New Roman" charset="0"/>
                <a:ea typeface="Times New Roman" charset="0"/>
                <a:cs typeface="Times New Roman" charset="0"/>
              </a:rPr>
              <a:t>Valorar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o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admirar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altamente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;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percibir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En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particular,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percibir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esas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cosas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que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dan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vida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salud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vitalidad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excelencia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) y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aumentan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valor a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los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sistemas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humanos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. To increase in value.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362200"/>
            <a:ext cx="258083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90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994229" y="177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1" dirty="0" err="1" smtClean="0">
                <a:latin typeface="Times New Roman" charset="0"/>
                <a:ea typeface="Times New Roman" charset="0"/>
                <a:cs typeface="Times New Roman" charset="0"/>
              </a:rPr>
              <a:t>Indagar</a:t>
            </a:r>
            <a:r>
              <a:rPr lang="en-US" altLang="ja-JP" sz="4000" b="1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altLang="ja-JP" sz="4000" b="1" dirty="0">
                <a:latin typeface="Times New Roman" charset="0"/>
                <a:ea typeface="Times New Roman" charset="0"/>
                <a:cs typeface="Times New Roman" charset="0"/>
              </a:rPr>
              <a:t>v.,</a:t>
            </a:r>
            <a:endParaRPr lang="en-US" sz="4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2362200" y="1600200"/>
            <a:ext cx="6629400" cy="4110038"/>
          </a:xfrm>
        </p:spPr>
        <p:txBody>
          <a:bodyPr/>
          <a:lstStyle/>
          <a:p>
            <a:pPr lvl="2">
              <a:buNone/>
            </a:pPr>
            <a:r>
              <a:rPr lang="en-US" sz="3200" dirty="0" err="1" smtClean="0">
                <a:latin typeface="Times New Roman" charset="0"/>
                <a:ea typeface="Times New Roman" charset="0"/>
                <a:cs typeface="Times New Roman" charset="0"/>
              </a:rPr>
              <a:t>Buscar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investigar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;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buscar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información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mediante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preguntas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. El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acto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de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exploración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y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descubrimiento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Es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la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creación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del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significado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mediante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un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proceso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de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exploración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y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descubrimiento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447800"/>
            <a:ext cx="214630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95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pPr algn="ctr" eaLnBrk="1" hangingPunct="1"/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 eaLnBrk="1" hangingPunct="1"/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buNone/>
            </a:pPr>
            <a:r>
              <a:rPr lang="en-US" sz="4400" b="1" dirty="0" smtClean="0">
                <a:latin typeface="Times New Roman" charset="0"/>
                <a:ea typeface="Times New Roman" charset="0"/>
                <a:cs typeface="Times New Roman" charset="0"/>
              </a:rPr>
              <a:t>¿</a:t>
            </a:r>
            <a:r>
              <a:rPr lang="en-US" sz="4400" b="1" dirty="0" err="1" smtClean="0">
                <a:latin typeface="Times New Roman" charset="0"/>
                <a:ea typeface="Times New Roman" charset="0"/>
                <a:cs typeface="Times New Roman" charset="0"/>
              </a:rPr>
              <a:t>Porque</a:t>
            </a:r>
            <a:endParaRPr lang="en-US" sz="44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buNone/>
            </a:pPr>
            <a:r>
              <a:rPr lang="en-US" sz="4400" b="1" dirty="0">
                <a:latin typeface="Times New Roman" charset="0"/>
                <a:ea typeface="Times New Roman" charset="0"/>
                <a:cs typeface="Times New Roman" charset="0"/>
              </a:rPr>
              <a:t>la </a:t>
            </a:r>
            <a:r>
              <a:rPr lang="en-US" sz="4400" b="1" dirty="0" err="1">
                <a:latin typeface="Times New Roman" charset="0"/>
                <a:ea typeface="Times New Roman" charset="0"/>
                <a:cs typeface="Times New Roman" charset="0"/>
              </a:rPr>
              <a:t>Indagación</a:t>
            </a:r>
            <a:r>
              <a:rPr lang="en-US" sz="44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400" b="1" dirty="0" err="1">
                <a:latin typeface="Times New Roman" charset="0"/>
                <a:ea typeface="Times New Roman" charset="0"/>
                <a:cs typeface="Times New Roman" charset="0"/>
              </a:rPr>
              <a:t>Apreciativa</a:t>
            </a:r>
            <a:r>
              <a:rPr lang="en-US" sz="4400" b="1" dirty="0" smtClean="0">
                <a:latin typeface="Times New Roman" charset="0"/>
                <a:ea typeface="Times New Roman" charset="0"/>
                <a:cs typeface="Times New Roman" charset="0"/>
              </a:rPr>
              <a:t>?</a:t>
            </a:r>
            <a:endParaRPr lang="en-US" sz="4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646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38966"/>
            <a:ext cx="8885237" cy="13081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err="1" smtClean="0">
                <a:latin typeface="Times New Roman" charset="0"/>
                <a:ea typeface="Times New Roman" charset="0"/>
                <a:cs typeface="Times New Roman" charset="0"/>
              </a:rPr>
              <a:t>Processos</a:t>
            </a:r>
            <a:r>
              <a:rPr 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 para </a:t>
            </a:r>
            <a:r>
              <a:rPr lang="en-US" sz="4000" b="1" dirty="0" err="1" smtClean="0">
                <a:latin typeface="Times New Roman" charset="0"/>
                <a:ea typeface="Times New Roman" charset="0"/>
                <a:cs typeface="Times New Roman" charset="0"/>
              </a:rPr>
              <a:t>Cambios</a:t>
            </a:r>
            <a:r>
              <a:rPr 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b="1" dirty="0" err="1" smtClean="0">
                <a:latin typeface="Times New Roman" charset="0"/>
                <a:ea typeface="Times New Roman" charset="0"/>
                <a:cs typeface="Times New Roman" charset="0"/>
              </a:rPr>
              <a:t>Organizacionales</a:t>
            </a:r>
            <a:endParaRPr lang="en-US" sz="4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12954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s-ES_tradnl" sz="4400" dirty="0">
              <a:solidFill>
                <a:schemeClr val="tx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995538" y="1531203"/>
            <a:ext cx="2424062" cy="83099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 err="1">
                <a:latin typeface="Times New Roman" charset="0"/>
                <a:ea typeface="Times New Roman" charset="0"/>
                <a:cs typeface="Times New Roman" charset="0"/>
              </a:rPr>
              <a:t>Basado</a:t>
            </a: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 smtClean="0">
                <a:latin typeface="Times New Roman" charset="0"/>
                <a:ea typeface="Times New Roman" charset="0"/>
                <a:cs typeface="Times New Roman" charset="0"/>
              </a:rPr>
              <a:t>en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 smtClean="0">
                <a:latin typeface="Times New Roman" charset="0"/>
                <a:ea typeface="Times New Roman" charset="0"/>
                <a:cs typeface="Times New Roman" charset="0"/>
              </a:rPr>
              <a:t>déficit</a:t>
            </a:r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“</a:t>
            </a:r>
            <a:r>
              <a:rPr lang="en-US" b="1" dirty="0" err="1">
                <a:latin typeface="Times New Roman" charset="0"/>
                <a:ea typeface="Times New Roman" charset="0"/>
                <a:cs typeface="Times New Roman" charset="0"/>
              </a:rPr>
              <a:t>Tradicional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”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929184" y="1531203"/>
            <a:ext cx="2885726" cy="83099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dirty="0" err="1" smtClean="0">
                <a:latin typeface="Times New Roman" charset="0"/>
                <a:ea typeface="Times New Roman" charset="0"/>
                <a:cs typeface="Times New Roman" charset="0"/>
              </a:rPr>
              <a:t>Basado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 smtClean="0">
                <a:latin typeface="Times New Roman" charset="0"/>
                <a:ea typeface="Times New Roman" charset="0"/>
                <a:cs typeface="Times New Roman" charset="0"/>
              </a:rPr>
              <a:t>en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 smtClean="0">
                <a:latin typeface="Times New Roman" charset="0"/>
                <a:ea typeface="Times New Roman" charset="0"/>
                <a:cs typeface="Times New Roman" charset="0"/>
              </a:rPr>
              <a:t>fortalezas</a:t>
            </a:r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“AI” 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668646" y="2594282"/>
            <a:ext cx="30412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 err="1">
                <a:latin typeface="Times New Roman" charset="0"/>
                <a:ea typeface="Times New Roman" charset="0"/>
                <a:cs typeface="Times New Roman" charset="0"/>
              </a:rPr>
              <a:t>Identificación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 de </a:t>
            </a:r>
            <a:r>
              <a:rPr lang="en-US" sz="2000" dirty="0" err="1">
                <a:latin typeface="Times New Roman" charset="0"/>
                <a:ea typeface="Times New Roman" charset="0"/>
                <a:cs typeface="Times New Roman" charset="0"/>
              </a:rPr>
              <a:t>problemas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165015" y="3408094"/>
            <a:ext cx="21194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 err="1">
                <a:latin typeface="Times New Roman" charset="0"/>
                <a:ea typeface="Times New Roman" charset="0"/>
                <a:cs typeface="Times New Roman" charset="0"/>
              </a:rPr>
              <a:t>Análisis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 de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Causas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981200" y="4173730"/>
            <a:ext cx="25170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 err="1">
                <a:latin typeface="Times New Roman" charset="0"/>
                <a:ea typeface="Times New Roman" charset="0"/>
                <a:cs typeface="Times New Roman" charset="0"/>
              </a:rPr>
              <a:t>Análisis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 de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Soluciones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225082" y="5029200"/>
            <a:ext cx="19046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 err="1">
                <a:latin typeface="Times New Roman" charset="0"/>
                <a:ea typeface="Times New Roman" charset="0"/>
                <a:cs typeface="Times New Roman" charset="0"/>
              </a:rPr>
              <a:t>Planificación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de </a:t>
            </a:r>
          </a:p>
          <a:p>
            <a:pPr algn="ctr"/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la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Acción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81579" y="3141463"/>
            <a:ext cx="1805815" cy="1631216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Las </a:t>
            </a:r>
            <a:r>
              <a:rPr lang="en-US" sz="2000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organizaciones</a:t>
            </a:r>
            <a:r>
              <a:rPr lang="en-US" sz="20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son </a:t>
            </a:r>
            <a:r>
              <a:rPr lang="en-US" sz="2000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problemas</a:t>
            </a:r>
            <a:endParaRPr lang="en-US" sz="2000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 para </a:t>
            </a:r>
            <a:r>
              <a:rPr lang="en-US" sz="2000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ser</a:t>
            </a:r>
            <a:r>
              <a:rPr lang="en-US" sz="20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resuelto</a:t>
            </a:r>
            <a:endParaRPr lang="en-US" sz="2000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4709863" y="2459222"/>
            <a:ext cx="33512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 err="1">
                <a:latin typeface="Times New Roman" charset="0"/>
                <a:ea typeface="Times New Roman" charset="0"/>
                <a:cs typeface="Times New Roman" charset="0"/>
              </a:rPr>
              <a:t>Apreciando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"</a:t>
            </a:r>
            <a:r>
              <a:rPr lang="en-US" sz="2000" dirty="0" err="1">
                <a:latin typeface="Times New Roman" charset="0"/>
                <a:ea typeface="Times New Roman" charset="0"/>
                <a:cs typeface="Times New Roman" charset="0"/>
              </a:rPr>
              <a:t>Valorar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 lo </a:t>
            </a:r>
            <a:r>
              <a:rPr lang="en-US" sz="2000" dirty="0" err="1">
                <a:latin typeface="Times New Roman" charset="0"/>
                <a:ea typeface="Times New Roman" charset="0"/>
                <a:cs typeface="Times New Roman" charset="0"/>
              </a:rPr>
              <a:t>mejor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 de lo que </a:t>
            </a:r>
            <a:r>
              <a:rPr lang="en-US" sz="2000" dirty="0" err="1">
                <a:latin typeface="Times New Roman" charset="0"/>
                <a:ea typeface="Times New Roman" charset="0"/>
                <a:cs typeface="Times New Roman" charset="0"/>
              </a:rPr>
              <a:t>es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"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5257800" y="3200400"/>
            <a:ext cx="21291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 err="1">
                <a:latin typeface="Times New Roman" charset="0"/>
                <a:ea typeface="Times New Roman" charset="0"/>
                <a:cs typeface="Times New Roman" charset="0"/>
              </a:rPr>
              <a:t>Imaginando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"¿</a:t>
            </a:r>
            <a:r>
              <a:rPr lang="en-US" sz="2000" dirty="0" err="1">
                <a:latin typeface="Times New Roman" charset="0"/>
                <a:ea typeface="Times New Roman" charset="0"/>
                <a:cs typeface="Times New Roman" charset="0"/>
              </a:rPr>
              <a:t>Qué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>
                <a:latin typeface="Times New Roman" charset="0"/>
                <a:ea typeface="Times New Roman" charset="0"/>
                <a:cs typeface="Times New Roman" charset="0"/>
              </a:rPr>
              <a:t>podría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ser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?"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5257800" y="4064793"/>
            <a:ext cx="22284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 err="1">
                <a:latin typeface="Times New Roman" charset="0"/>
                <a:ea typeface="Times New Roman" charset="0"/>
                <a:cs typeface="Times New Roman" charset="0"/>
              </a:rPr>
              <a:t>Diálogo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"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¿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Que </a:t>
            </a:r>
            <a:r>
              <a:rPr lang="en-US" sz="2000" dirty="0" err="1">
                <a:latin typeface="Times New Roman" charset="0"/>
                <a:ea typeface="Times New Roman" charset="0"/>
                <a:cs typeface="Times New Roman" charset="0"/>
              </a:rPr>
              <a:t>deberia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ser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?"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5559966" y="5029200"/>
            <a:ext cx="15247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 err="1">
                <a:latin typeface="Times New Roman" charset="0"/>
                <a:ea typeface="Times New Roman" charset="0"/>
                <a:cs typeface="Times New Roman" charset="0"/>
              </a:rPr>
              <a:t>Innovando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"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¿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Que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será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?"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7239001" y="3224480"/>
            <a:ext cx="1898649" cy="1323439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Las </a:t>
            </a:r>
            <a:r>
              <a:rPr lang="en-US" sz="2000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organizaciones</a:t>
            </a:r>
            <a:r>
              <a:rPr lang="en-US" sz="20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tienen</a:t>
            </a:r>
            <a:r>
              <a:rPr lang="en-US" sz="20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posibilidades</a:t>
            </a:r>
            <a:r>
              <a:rPr lang="en-US" sz="20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2000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>
            <a:off x="3124200" y="304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3124200" y="3886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>
            <a:off x="31242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>
            <a:off x="6248400" y="304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>
            <a:off x="6324600" y="3886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>
            <a:off x="6322354" y="4800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52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8" grpId="0" animBg="1"/>
      <p:bldP spid="8199" grpId="0"/>
      <p:bldP spid="8200" grpId="0"/>
      <p:bldP spid="8201" grpId="0"/>
      <p:bldP spid="8202" grpId="0"/>
      <p:bldP spid="8203" grpId="0" animBg="1"/>
      <p:bldP spid="8204" grpId="0"/>
      <p:bldP spid="8205" grpId="0"/>
      <p:bldP spid="8206" grpId="0"/>
      <p:bldP spid="8207" grpId="0"/>
      <p:bldP spid="8208" grpId="0" animBg="1"/>
      <p:bldP spid="8209" grpId="0" animBg="1"/>
      <p:bldP spid="8210" grpId="0" animBg="1"/>
      <p:bldP spid="8211" grpId="0" animBg="1"/>
      <p:bldP spid="8212" grpId="0" animBg="1"/>
      <p:bldP spid="8213" grpId="0" animBg="1"/>
      <p:bldP spid="82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5" name="Rectangle 5"/>
          <p:cNvSpPr>
            <a:spLocks noGrp="1" noChangeArrowheads="1"/>
          </p:cNvSpPr>
          <p:nvPr>
            <p:ph type="title"/>
          </p:nvPr>
        </p:nvSpPr>
        <p:spPr>
          <a:xfrm>
            <a:off x="470647" y="-762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err="1" smtClean="0">
                <a:latin typeface="Times New Roman" charset="0"/>
                <a:ea typeface="Times New Roman" charset="0"/>
                <a:cs typeface="Times New Roman" charset="0"/>
              </a:rPr>
              <a:t>Enfoque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 smtClean="0">
                <a:latin typeface="Times New Roman" charset="0"/>
                <a:ea typeface="Times New Roman" charset="0"/>
                <a:cs typeface="Times New Roman" charset="0"/>
              </a:rPr>
              <a:t>déficit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b="1" dirty="0" err="1" smtClean="0">
                <a:latin typeface="Times New Roman" charset="0"/>
                <a:ea typeface="Times New Roman" charset="0"/>
                <a:cs typeface="Times New Roman" charset="0"/>
              </a:rPr>
              <a:t>Consecuencias</a:t>
            </a:r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58406" name="Rectangle 6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5029200" cy="49530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Fragmentación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/ </a:t>
            </a:r>
            <a:r>
              <a:rPr lang="en-AU" sz="2800" dirty="0" err="1" smtClean="0">
                <a:latin typeface="Times New Roman" charset="0"/>
                <a:ea typeface="Times New Roman" charset="0"/>
                <a:cs typeface="Times New Roman" charset="0"/>
              </a:rPr>
              <a:t>Cultura</a:t>
            </a:r>
            <a:r>
              <a:rPr lang="en-AU" sz="2800" dirty="0" smtClean="0">
                <a:latin typeface="Times New Roman" charset="0"/>
                <a:ea typeface="Times New Roman" charset="0"/>
                <a:cs typeface="Times New Roman" charset="0"/>
              </a:rPr>
              <a:t> de culpa</a:t>
            </a:r>
            <a:endParaRPr lang="en-AU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Cinismo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endParaRPr lang="en-AU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AU" sz="2800" dirty="0" err="1" smtClean="0">
                <a:latin typeface="Times New Roman" charset="0"/>
                <a:ea typeface="Times New Roman" charset="0"/>
                <a:cs typeface="Times New Roman" charset="0"/>
              </a:rPr>
              <a:t>Fatiga</a:t>
            </a:r>
            <a:endParaRPr lang="en-AU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endParaRPr lang="en-AU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AU" sz="2800" dirty="0">
                <a:latin typeface="Times New Roman" charset="0"/>
                <a:ea typeface="Times New Roman" charset="0"/>
                <a:cs typeface="Times New Roman" charset="0"/>
              </a:rPr>
              <a:t>La </a:t>
            </a:r>
            <a:r>
              <a:rPr lang="en-AU" sz="2800" dirty="0" err="1" smtClean="0">
                <a:latin typeface="Times New Roman" charset="0"/>
                <a:ea typeface="Times New Roman" charset="0"/>
                <a:cs typeface="Times New Roman" charset="0"/>
              </a:rPr>
              <a:t>dependencia</a:t>
            </a:r>
            <a:r>
              <a:rPr lang="en-AU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AU" sz="2800" dirty="0" err="1">
                <a:latin typeface="Times New Roman" charset="0"/>
                <a:ea typeface="Times New Roman" charset="0"/>
                <a:cs typeface="Times New Roman" charset="0"/>
              </a:rPr>
              <a:t>en</a:t>
            </a:r>
            <a:r>
              <a:rPr lang="en-AU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AU" sz="2800" dirty="0" err="1">
                <a:latin typeface="Times New Roman" charset="0"/>
                <a:ea typeface="Times New Roman" charset="0"/>
                <a:cs typeface="Times New Roman" charset="0"/>
              </a:rPr>
              <a:t>los</a:t>
            </a:r>
            <a:r>
              <a:rPr lang="en-AU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AU" sz="2800" dirty="0" err="1">
                <a:latin typeface="Times New Roman" charset="0"/>
                <a:ea typeface="Times New Roman" charset="0"/>
                <a:cs typeface="Times New Roman" charset="0"/>
              </a:rPr>
              <a:t>expertos</a:t>
            </a:r>
            <a:r>
              <a:rPr lang="en-AU" sz="2800" dirty="0">
                <a:latin typeface="Times New Roman" charset="0"/>
                <a:ea typeface="Times New Roman" charset="0"/>
                <a:cs typeface="Times New Roman" charset="0"/>
              </a:rPr>
              <a:t> para "</a:t>
            </a:r>
            <a:r>
              <a:rPr lang="en-AU" sz="2800" dirty="0" err="1">
                <a:latin typeface="Times New Roman" charset="0"/>
                <a:ea typeface="Times New Roman" charset="0"/>
                <a:cs typeface="Times New Roman" charset="0"/>
              </a:rPr>
              <a:t>arreglar</a:t>
            </a:r>
            <a:r>
              <a:rPr lang="en-AU" sz="2800" dirty="0">
                <a:latin typeface="Times New Roman" charset="0"/>
                <a:ea typeface="Times New Roman" charset="0"/>
                <a:cs typeface="Times New Roman" charset="0"/>
              </a:rPr>
              <a:t>" el </a:t>
            </a:r>
            <a:r>
              <a:rPr lang="en-AU" sz="2800" dirty="0" err="1">
                <a:latin typeface="Times New Roman" charset="0"/>
                <a:ea typeface="Times New Roman" charset="0"/>
                <a:cs typeface="Times New Roman" charset="0"/>
              </a:rPr>
              <a:t>problema</a:t>
            </a:r>
            <a:endParaRPr lang="en-AU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Lento: pone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atención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en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las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causas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del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pasado</a:t>
            </a:r>
            <a:endParaRPr lang="en-AU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58407" name="Picture 7" descr="C:\My Documents\My Pictures\Youth\25552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143001"/>
            <a:ext cx="3200400" cy="467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479156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5395</TotalTime>
  <Words>1466</Words>
  <Application>Microsoft Office PowerPoint</Application>
  <PresentationFormat>On-screen Show (4:3)</PresentationFormat>
  <Paragraphs>190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ＭＳ Ｐゴシック</vt:lpstr>
      <vt:lpstr>Arial</vt:lpstr>
      <vt:lpstr>Calibri</vt:lpstr>
      <vt:lpstr>Comic Sans MS</vt:lpstr>
      <vt:lpstr>Mangal</vt:lpstr>
      <vt:lpstr>Times New Roman</vt:lpstr>
      <vt:lpstr>Wingdings</vt:lpstr>
      <vt:lpstr>Office Theme</vt:lpstr>
      <vt:lpstr>PowerPoint Presentation</vt:lpstr>
      <vt:lpstr> Agenda</vt:lpstr>
      <vt:lpstr>PowerPoint Presentation</vt:lpstr>
      <vt:lpstr>¿Qué es la Indagación Apreciativa?</vt:lpstr>
      <vt:lpstr>Apreciar, v.,</vt:lpstr>
      <vt:lpstr>Indagar, v.,</vt:lpstr>
      <vt:lpstr>PowerPoint Presentation</vt:lpstr>
      <vt:lpstr>Processos para Cambios Organizacionales</vt:lpstr>
      <vt:lpstr>Enfoque déficit: Consecuencias</vt:lpstr>
      <vt:lpstr>Ciclo típico de resolución de problemas</vt:lpstr>
      <vt:lpstr>Enfoque en AI</vt:lpstr>
      <vt:lpstr>AI Focus</vt:lpstr>
      <vt:lpstr>PowerPoint Presentation</vt:lpstr>
      <vt:lpstr>PowerPoint Presentation</vt:lpstr>
      <vt:lpstr>DEFINICIÓN: Escoga y enfoca la Indagación en el positivo</vt:lpstr>
      <vt:lpstr>DESCUBRIMIENTO: Descubra significado y propósito a través de contar historias </vt:lpstr>
      <vt:lpstr>Investigar historias sobre lo que da vida/energia (DISCUBRIMIENTO)</vt:lpstr>
      <vt:lpstr>Localizar temas que aparecen en las historias (DISCUBRIMIENTO) </vt:lpstr>
      <vt:lpstr>Votación con Puntos de Color </vt:lpstr>
      <vt:lpstr> SUEÑOS: Creación de imágenes visuales y declaraciones de la posibilidad </vt:lpstr>
      <vt:lpstr>Fase de sueño: Imagen</vt:lpstr>
      <vt:lpstr>Fase de sueños: Declaraciones de Posibilidad</vt:lpstr>
      <vt:lpstr>Declaraciones de Posibilidad</vt:lpstr>
      <vt:lpstr>Crear imágenes compartidas y declaraciones de posibilidades (SUEÑOS)</vt:lpstr>
      <vt:lpstr>DISEÑO: Innova maneras de crear ese futuro preferido</vt:lpstr>
      <vt:lpstr>Compromiso Personal</vt:lpstr>
      <vt:lpstr>PowerPoint Presentation</vt:lpstr>
      <vt:lpstr>PowerPoint Presentation</vt:lpstr>
      <vt:lpstr>PowerPoint Presentation</vt:lpstr>
      <vt:lpstr>El Arte de la Pregunta… Enfoque en los problemas o posibilidades?</vt:lpstr>
      <vt:lpstr>¿Qué significa "Diseño"?</vt:lpstr>
    </vt:vector>
  </TitlesOfParts>
  <Company>Pepperdine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Deutsch, Whitney</dc:creator>
  <cp:lastModifiedBy>Business Center ebro</cp:lastModifiedBy>
  <cp:revision>195</cp:revision>
  <cp:lastPrinted>2017-01-13T01:49:40Z</cp:lastPrinted>
  <dcterms:created xsi:type="dcterms:W3CDTF">2013-08-06T18:16:53Z</dcterms:created>
  <dcterms:modified xsi:type="dcterms:W3CDTF">2017-01-13T01:52:33Z</dcterms:modified>
</cp:coreProperties>
</file>