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notesSlides/notesSlide1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3.xml" ContentType="application/vnd.openxmlformats-officedocument.presentationml.notesSlide+xml"/>
  <Override PartName="/ppt/ink/ink8.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68" r:id="rId2"/>
    <p:sldId id="369" r:id="rId3"/>
    <p:sldId id="513" r:id="rId4"/>
    <p:sldId id="482" r:id="rId5"/>
    <p:sldId id="405" r:id="rId6"/>
    <p:sldId id="483" r:id="rId7"/>
    <p:sldId id="484" r:id="rId8"/>
    <p:sldId id="412" r:id="rId9"/>
    <p:sldId id="413" r:id="rId10"/>
    <p:sldId id="414" r:id="rId11"/>
    <p:sldId id="514" r:id="rId12"/>
    <p:sldId id="516" r:id="rId13"/>
    <p:sldId id="517" r:id="rId14"/>
    <p:sldId id="491" r:id="rId15"/>
    <p:sldId id="466" r:id="rId16"/>
    <p:sldId id="468" r:id="rId17"/>
    <p:sldId id="432" r:id="rId18"/>
    <p:sldId id="433" r:id="rId19"/>
    <p:sldId id="493" r:id="rId20"/>
    <p:sldId id="494" r:id="rId21"/>
    <p:sldId id="495" r:id="rId22"/>
    <p:sldId id="434" r:id="rId23"/>
    <p:sldId id="478" r:id="rId24"/>
    <p:sldId id="524" r:id="rId25"/>
    <p:sldId id="511" r:id="rId26"/>
    <p:sldId id="512" r:id="rId27"/>
    <p:sldId id="496" r:id="rId28"/>
    <p:sldId id="440" r:id="rId29"/>
    <p:sldId id="441" r:id="rId30"/>
    <p:sldId id="442" r:id="rId31"/>
    <p:sldId id="45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 M" initials="G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8" autoAdjust="0"/>
    <p:restoredTop sz="94653"/>
  </p:normalViewPr>
  <p:slideViewPr>
    <p:cSldViewPr>
      <p:cViewPr>
        <p:scale>
          <a:sx n="95" d="100"/>
          <a:sy n="95" d="100"/>
        </p:scale>
        <p:origin x="780" y="68"/>
      </p:cViewPr>
      <p:guideLst>
        <p:guide orient="horz" pos="2160"/>
        <p:guide pos="2880"/>
      </p:guideLst>
    </p:cSldViewPr>
  </p:slideViewPr>
  <p:notesTextViewPr>
    <p:cViewPr>
      <p:scale>
        <a:sx n="3" d="2"/>
        <a:sy n="3" d="2"/>
      </p:scale>
      <p:origin x="0" y="0"/>
    </p:cViewPr>
  </p:notesTextViewPr>
  <p:sorterViewPr>
    <p:cViewPr>
      <p:scale>
        <a:sx n="100" d="100"/>
        <a:sy n="100" d="100"/>
      </p:scale>
      <p:origin x="0" y="8688"/>
    </p:cViewPr>
  </p:sorterViewPr>
  <p:notesViewPr>
    <p:cSldViewPr snapToGrid="0" snapToObjects="1">
      <p:cViewPr>
        <p:scale>
          <a:sx n="100" d="100"/>
          <a:sy n="100" d="100"/>
        </p:scale>
        <p:origin x="2960" y="-8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139EEF-DC0D-C24D-8686-63B29DA87BEB}" type="datetimeFigureOut">
              <a:rPr lang="en-US" smtClean="0"/>
              <a:t>1/12/2017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25C645-5113-E047-8B59-35A1907ACBF9}" type="slidenum">
              <a:rPr lang="en-US" smtClean="0"/>
              <a:t>‹#›</a:t>
            </a:fld>
            <a:endParaRPr lang="en-US"/>
          </a:p>
        </p:txBody>
      </p:sp>
    </p:spTree>
    <p:extLst>
      <p:ext uri="{BB962C8B-B14F-4D97-AF65-F5344CB8AC3E}">
        <p14:creationId xmlns:p14="http://schemas.microsoft.com/office/powerpoint/2010/main" val="330505311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81.70213" units="1/cm"/>
          <inkml:channelProperty channel="Y" name="resolution" value="81.81818" units="1/cm"/>
          <inkml:channelProperty channel="T" name="resolution" value="1" units="1/dev"/>
        </inkml:channelProperties>
      </inkml:inkSource>
      <inkml:timestamp xml:id="ts0" timeString="2015-10-21T19:22:47.657"/>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25733011-321C-47D6-B3C8-FD86EF6A3C63}" emma:medium="tactile" emma:mode="ink">
          <msink:context xmlns:msink="http://schemas.microsoft.com/ink/2010/main" type="writingRegion" rotatedBoundingBox="1557,9304 18256,9990 18169,12108 1470,11421"/>
        </emma:interpretation>
      </emma:emma>
    </inkml:annotationXML>
    <inkml:traceGroup>
      <inkml:annotationXML>
        <emma:emma xmlns:emma="http://www.w3.org/2003/04/emma" version="1.0">
          <emma:interpretation id="{73EEB0D6-DC9E-4AC1-9F02-77E7EFBB9B34}" emma:medium="tactile" emma:mode="ink">
            <msink:context xmlns:msink="http://schemas.microsoft.com/ink/2010/main" type="paragraph" rotatedBoundingBox="1557,9304 18256,9990 18169,12108 1470,11421" alignmentLevel="1"/>
          </emma:interpretation>
        </emma:emma>
      </inkml:annotationXML>
      <inkml:traceGroup>
        <inkml:annotationXML>
          <emma:emma xmlns:emma="http://www.w3.org/2003/04/emma" version="1.0">
            <emma:interpretation id="{B766E816-7F52-4FDB-AA73-638561558353}" emma:medium="tactile" emma:mode="ink">
              <msink:context xmlns:msink="http://schemas.microsoft.com/ink/2010/main" type="line" rotatedBoundingBox="1557,9304 18256,9990 18169,12108 1470,11421"/>
            </emma:interpretation>
          </emma:emma>
        </inkml:annotationXML>
        <inkml:traceGroup>
          <inkml:annotationXML>
            <emma:emma xmlns:emma="http://www.w3.org/2003/04/emma" version="1.0">
              <emma:interpretation id="{BCBB5E68-B5E7-4546-9CB4-FABA11921562}" emma:medium="tactile" emma:mode="ink">
                <msink:context xmlns:msink="http://schemas.microsoft.com/ink/2010/main" type="inkWord" rotatedBoundingBox="1557,9304 18256,9990 18169,12108 1470,11421"/>
              </emma:interpretation>
              <emma:one-of disjunction-type="recognition" id="oneOf0">
                <emma:interpretation id="interp0" emma:lang="en-US" emma:confidence="0">
                  <emma:literal>m</emma:literal>
                </emma:interpretation>
                <emma:interpretation id="interp1" emma:lang="en-US" emma:confidence="0">
                  <emma:literal>w</emma:literal>
                </emma:interpretation>
                <emma:interpretation id="interp2" emma:lang="en-US" emma:confidence="0">
                  <emma:literal>M</emma:literal>
                </emma:interpretation>
                <emma:interpretation id="interp3" emma:lang="en-US" emma:confidence="0">
                  <emma:literal>B</emma:literal>
                </emma:interpretation>
                <emma:interpretation id="interp4" emma:lang="en-US" emma:confidence="0">
                  <emma:literal>•</emma:literal>
                </emma:interpretation>
              </emma:one-of>
            </emma:emma>
          </inkml:annotationXML>
          <inkml:trace contextRef="#ctx0" brushRef="#br0">0 611 0,'33'0'110,"0"0"-110,33 0 0,-33 0 15,0 0-15,66 0 16,0 0-16,66 0 16,-66 0-16,-33 0 15,33 0-15,-33 0 16,-33 0-16,0 0 16,0-33 62,0 33-78,-33-33 15,0 0-15,33 33 0,0-33 16,0 33 0,0-33 15,0 0-16,0 33 1,0 0 0,0-33-1,33 0-15,-1 0 0,1 0 0,-33 0 16,33 0-16,-33 33 16,0-33-16,-33 0 109,33 0-109,0 33 31,0 0 0,-33-33-31,33 33 16,0 0-16,0 0 63,0 0-48,0 0 1,0 0-1,0 33 126,0 0-141,0 0 16,0 0-16,-33 0 15,33-33-15,0 0 16,-33 33 0,33-33-16,-33 33 78,33 0-78,-33 0 15,33-33 1,-33 33-16,33-33 16,-33 33 62,33-33-47,0 0-31,-33 33 16,33 0-16,0-33 15,0 33-15,0 0 16,-33 0-16,33-33 62,0 0-46,0 0-16,0 0 16,0 0-16,0 0 15,0 0-15,0 0 16,0 0-16,0 0 94,0-33-79,0 33-15,0 0 31,-33-33-31,33 33 16,0 0 0,0-33-1,0 33-15,-33-33 16,33 33 0,0 0-1,0 0-15,0 0 16,0 0 78,0-33-94,-33 0 15,33 33 1,-33-33-16,66 0 15,-33 33-15,0-33 16,-33 0-16,66 33 0,-33 0 31,0-33 1,33 33-17,-66-33-15,33 33 16,0 0-1,-33-33 17,33 0-17,0 33 1,0 0 0,-33-33-16,33 33 15,0 0-15,0 0 16,0 0-16,-33-33 15,32 33-15,1 0 16,0 0 0,0 0-1,0 0 1,-33-33-16,33 33 16,0 0-1,0 0-15,0 0 16,0 0-16,33 0 15,0 0-15,0-33 0,-33 33 16,0 0-16,0 0 16,0 0 62,0 0 94,-33 33-157,33-33 1,0 66-16,0-33 16,0 0-16,0-33 46,0 33-46,-33 0 16,66-33-16,-33 0 16,33 33-16,-33 0 15,33-33-15,0 33 16,0 0-16,-33 0 16,0-33 62,0 0-63,-33 33-15,33 0 16,0 0-16,0 0 16,0-33-16,-33 33 15,33 0 1,0-33-16,-33 33 0,66-33 0,-33 33 15,33-33-15,0 33 16,0-33 0,-33 0-16,0 33 15,33-33-15,0 0 16,0 0-16,-33 0 16,0 0-1,0 0-15,0 0 47,0 0-31,0 0-1,0 0 1,0 0 0,0 0-16,0 0 15,33 0 16,-66-33-31,32 0 16,34 33 0,-33-33-16,33 0 15,-33 33-15,66-33 16,-66 0-16,0 33 16,0 0-16,0 0 0,33-33 15,-33 33-15,0-33 16,0 33-1,0 0 189,0 0-204,0 0 15,0 0-15,0 0 0,0 0 16,0 0-1,33 0-15,-33 0 16,0 0-16,0 0 16,0 0-16,0 0 15,0 0 79,-33 33-78,33-33-16,-33 33 0,33 0 15,-33 0-15,33 0 16,-33 0-16,0 0 47,0 0-32,33-33-15,-33 33 16,33 0-16,0 0 16,0 0-16,0-33 15,0 33-15,-33 0 16,33 0-16,0-33 16,0 33-16,0 0 15,0 0 16,0 0-15,0 0-16,0 0 16,0 0-16,0 0 0,33 0 15,0 32-15,0 1 16,-33-33-16,0 0 16,33-33-16,0 99 15,-33-99-15,-33 33 16,66 0-16,0 0 15,0 0-15,-33 0 16,33 0-16,-33 0 16,0 0-16,-1 0 15,1-33-15,-33 33 16,33 0 0,33-33-16,-33 33 15,0-33-15,0 33 0,-33 0 16,33 0-16,0-33 15,0 33 17,0-33-1,-33 33-31,33-33 16,0 0 62,0 0-63,0 0-15,33 0 0,0 0 16,0 0-16,0 0 16,-33 0-16,0 0 15,0 0 16,0 0-31,0-33 32,0 33-17,0-33 1,-33 0-16,33 0 0,0 0 16,0 33-16,0 0 0,0-33 15,0 33-15,0 0 16,0 0-1,0 0 32,0-33-47,0 33 16,-33-33-16,33 33 16,0-33-16,0 33 15,33-33-15,-33 33 16,0 0-16,33-33 0,-66 0 15,33 0-15,0 33 63,0-33-47,0 0 15,0 0-16,0 0 1,0 33-16,0-33 16,0 0-16,0 33 15,0 0-15,-33-33 16,33 33-16,0-33 16,0 33-16,0 0 0,-33-33 31,33 33-31,0 0 15,0-33 1,-33 0 0,33 33-16,0 0 109,-33-32-109,33 32 16,33 0-16,-33 0 15,0-33-15,65 0 16,-98 0-16,33 0 16,0 0-16,0 0 15,0 0 1,0 0 31,0 33-32,0 0 1,0 0 0,-33-33-16,33 33 0,0 0 15,0-33-15,0 33 156,0 0-140,0 0 187,-33 33-187,33-33-16,0 33 31,0-33-31,-33 33 0,0 0 63,33 0-48,0-33 16,0 0-15,0 33 62,0-33-78,0 0 16,0 0-16,0 0 15,33 0-15,-33 33 16,33-33-16,0 33 16,-33-33-16,0 0 15,0 0 1,0 0 31,0 0-47,0 0 15,0 0-15,0 0 16,33 0-16,0 0 16,-33 0-16,0 0 15,33 0-15,-33 0 63,0 0-48,0 0 1,0 0 0,0 0-16,0 0 15,0 0 1,0-33-16,0 33 16,0-33-16,0 0 15,0 0-15,-33 0 16,33 0-1,0 0-15,0 0 16,0 33 0,-33-33-16,33 33 15,-33-33-15,33 33 16,0 0 0,0 0-16,-33-33 15,33 33-15,0 0 16,0-33-16,0 0 15,0 33 1,0-33-16,0 0 16,-1 33-16,-32-33 15,33 33-15,-33-33 16,33 33 0,0-33-1,0 0 16,0 0 94,0 0-93,0 0-32,0 33 31,0-33-15,0 0-1,0 0 1,0 0-1,0 0 1,-33 0 0,33 33-16,0 0 15,0 0-15,0-33 16,0 33-16,-33-33 16,33 33-16,0 0 15,0 0 1,0 0-1,0 0 1,0 0-16,0 0 16,0 0-1,0 0-15,0 0 16,0 0-16,0 0 16,0 0 62,0 0-63,0 0-15,0 0 16,0 0 93,0 33-109,33 0 16,-33-33 0,0 33-16,33-33 15,-33 33-15,33 0 16,0 0-1,-33-33 1,33 0-16,-33 0 16,0 33-16,0-33 15,0 0 79,0 0-94,0 0 16,0 33-16,0-33 15,0 33 1,-33 0-16,33-33 0,0 0 31,0 0-15,0 0-1,-33 33-15,33-33 0,0 33 32,-33 0-17,33-33 32,0 0-31,0 0-1,33 0-15,0 0 16,-33 0-16,0 0 16,0 0-16,32 0 15,-32 0-15,0 0 16,0 0-16</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81.70213" units="1/cm"/>
          <inkml:channelProperty channel="Y" name="resolution" value="81.81818" units="1/cm"/>
          <inkml:channelProperty channel="T" name="resolution" value="1" units="1/dev"/>
        </inkml:channelProperties>
      </inkml:inkSource>
      <inkml:timestamp xml:id="ts0" timeString="2015-10-21T19:22:47.657"/>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20438445-013A-4CC0-AFFA-09F52A5AB14C}" emma:medium="tactile" emma:mode="ink">
          <msink:context xmlns:msink="http://schemas.microsoft.com/ink/2010/main" type="inkDrawing" rotatedBoundingBox="1557,9304 18256,9990 18169,12108 1470,11421" semanticType="callout" shapeName="Other"/>
        </emma:interpretation>
      </emma:emma>
    </inkml:annotationXML>
    <inkml:trace contextRef="#ctx0" brushRef="#br0">0 611 0,'33'0'110,"0"0"-110,33 0 0,-33 0 15,0 0-15,66 0 16,0 0-16,66 0 16,-66 0-16,-33 0 15,33 0-15,-33 0 16,-33 0-16,0 0 16,0-33 62,0 33-78,-33-33 15,0 0-15,33 33 0,0-33 16,0 33 0,0-33 15,0 0-16,0 33 1,0 0 0,0-33-1,33 0-15,-1 0 0,1 0 0,-33 0 16,33 0-16,-33 33 16,0-33-16,-33 0 109,33 0-109,0 33 31,0 0 0,-33-33-31,33 33 16,0 0-16,0 0 63,0 0-48,0 0 1,0 0-1,0 33 126,0 0-141,0 0 16,0 0-16,-33 0 15,33-33-15,0 0 16,-33 33 0,33-33-16,-33 33 78,33 0-78,-33 0 15,33-33 1,-33 33-16,33-33 16,-33 33 62,33-33-47,0 0-31,-33 33 16,33 0-16,0-33 15,0 33-15,0 0 16,-33 0-16,33-33 62,0 0-46,0 0-16,0 0 16,0 0-16,0 0 15,0 0-15,0 0 16,0 0-16,0 0 94,0-33-79,0 33-15,0 0 31,-33-33-31,33 33 16,0 0 0,0-33-1,0 33-15,-33-33 16,33 33 0,0 0-1,0 0-15,0 0 16,0 0 78,0-33-94,-33 0 15,33 33 1,-33-33-16,66 0 15,-33 33-15,0-33 16,-33 0-16,66 33 0,-33 0 31,0-33 1,33 33-17,-66-33-15,33 33 16,0 0-1,-33-33 17,33 0-17,0 33 1,0 0 0,-33-33-16,33 33 15,0 0-15,0 0 16,0 0-16,-33-33 15,32 33-15,1 0 16,0 0 0,0 0-1,0 0 1,-33-33-16,33 33 16,0 0-1,0 0-15,0 0 16,0 0-16,33 0 15,0 0-15,0-33 0,-33 33 16,0 0-16,0 0 16,0 0 62,0 0 94,-33 33-157,33-33 1,0 66-16,0-33 16,0 0-16,0-33 46,0 33-46,-33 0 16,66-33-16,-33 0 16,33 33-16,-33 0 15,33-33-15,0 33 16,0 0-16,-33 0 16,0-33 62,0 0-63,-33 33-15,33 0 16,0 0-16,0 0 16,0-33-16,-33 33 15,33 0 1,0-33-16,-33 33 0,66-33 0,-33 33 15,33-33-15,0 33 16,0-33 0,-33 0-16,0 33 15,33-33-15,0 0 16,0 0-16,-33 0 16,0 0-1,0 0-15,0 0 47,0 0-31,0 0-1,0 0 1,0 0 0,0 0-16,0 0 15,33 0 16,-66-33-31,32 0 16,34 33 0,-33-33-16,33 0 15,-33 33-15,66-33 16,-66 0-16,0 33 16,0 0-16,0 0 0,33-33 15,-33 33-15,0-33 16,0 33-1,0 0 189,0 0-204,0 0 15,0 0-15,0 0 0,0 0 16,0 0-1,33 0-15,-33 0 16,0 0-16,0 0 16,0 0-16,0 0 15,0 0 79,-33 33-78,33-33-16,-33 33 0,33 0 15,-33 0-15,33 0 16,-33 0-16,0 0 47,0 0-32,33-33-15,-33 33 16,33 0-16,0 0 16,0 0-16,0-33 15,0 33-15,-33 0 16,33 0-16,0-33 16,0 33-16,0 0 15,0 0 16,0 0-15,0 0-16,0 0 16,0 0-16,0 0 0,33 0 15,0 32-15,0 1 16,-33-33-16,0 0 16,33-33-16,0 99 15,-33-99-15,-33 33 16,66 0-16,0 0 15,0 0-15,-33 0 16,33 0-16,-33 0 16,0 0-16,-1 0 15,1-33-15,-33 33 16,33 0 0,33-33-16,-33 33 15,0-33-15,0 33 0,-33 0 16,33 0-16,0-33 15,0 33 17,0-33-1,-33 33-31,33-33 16,0 0 62,0 0-63,0 0-15,33 0 0,0 0 16,0 0-16,0 0 16,-33 0-16,0 0 15,0 0 16,0 0-31,0-33 32,0 33-17,0-33 1,-33 0-16,33 0 0,0 0 16,0 33-16,0 0 0,0-33 15,0 33-15,0 0 16,0 0-1,0 0 32,0-33-47,0 33 16,-33-33-16,33 33 16,0-33-16,0 33 15,33-33-15,-33 33 16,0 0-16,33-33 0,-66 0 15,33 0-15,0 33 63,0-33-47,0 0 15,0 0-16,0 0 1,0 33-16,0-33 16,0 0-16,0 33 15,0 0-15,-33-33 16,33 33-16,0-33 16,0 33-16,0 0 0,-33-33 31,33 33-31,0 0 15,0-33 1,-33 0 0,33 33-16,0 0 109,-33-32-109,33 32 16,33 0-16,-33 0 15,0-33-15,65 0 16,-98 0-16,33 0 16,0 0-16,0 0 15,0 0 1,0 0 31,0 33-32,0 0 1,0 0 0,-33-33-16,33 33 0,0 0 15,0-33-15,0 33 156,0 0-140,0 0 187,-33 33-187,33-33-16,0 33 31,0-33-31,-33 33 0,0 0 63,33 0-48,0-33 16,0 0-15,0 33 62,0-33-78,0 0 16,0 0-16,0 0 15,33 0-15,-33 33 16,33-33-16,0 33 16,-33-33-16,0 0 15,0 0 1,0 0 31,0 0-47,0 0 15,0 0-15,0 0 16,33 0-16,0 0 16,-33 0-16,0 0 15,33 0-15,-33 0 63,0 0-48,0 0 1,0 0 0,0 0-16,0 0 15,0 0 1,0-33-16,0 33 16,0-33-16,0 0 15,0 0-15,-33 0 16,33 0-1,0 0-15,0 0 16,0 33 0,-33-33-16,33 33 15,-33-33-15,33 33 16,0 0 0,0 0-16,-33-33 15,33 33-15,0 0 16,0-33-16,0 0 15,0 33 1,0-33-16,0 0 16,-1 33-16,-32-33 15,33 33-15,-33-33 16,33 33 0,0-33-1,0 0 16,0 0 94,0 0-93,0 0-32,0 33 31,0-33-15,0 0-1,0 0 1,0 0-1,0 0 1,-33 0 0,33 33-16,0 0 15,0 0-15,0-33 16,0 33-16,-33-33 16,33 33-16,0 0 15,0 0 1,0 0-1,0 0 1,0 0-16,0 0 16,0 0-1,0 0-15,0 0 16,0 0-16,0 0 16,0 0 62,0 0-63,0 0-15,0 0 16,0 0 93,0 33-109,33 0 16,-33-33 0,0 33-16,33-33 15,-33 33-15,33 0 16,0 0-1,-33-33 1,33 0-16,-33 0 16,0 33-16,0-33 15,0 0 79,0 0-94,0 0 16,0 33-16,0-33 15,0 33 1,-33 0-16,33-33 0,0 0 31,0 0-15,0 0-1,-33 33-15,33-33 0,0 33 32,-33 0-17,33-33 32,0 0-31,0 0-1,33 0-15,0 0 16,-33 0-16,0 0 16,0 0-16,32 0 15,-32 0-15,0 0 16,0 0-16</inkml:trace>
  </inkml:traceGroup>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81.70213" units="1/cm"/>
          <inkml:channelProperty channel="Y" name="resolution" value="81.81818" units="1/cm"/>
          <inkml:channelProperty channel="T" name="resolution" value="1" units="1/dev"/>
        </inkml:channelProperties>
      </inkml:inkSource>
      <inkml:timestamp xml:id="ts0" timeString="2015-10-21T19:28:22.496"/>
    </inkml:context>
    <inkml:brush xml:id="br0">
      <inkml:brushProperty name="width" value="0.07" units="cm"/>
      <inkml:brushProperty name="height" value="0.07" units="cm"/>
      <inkml:brushProperty name="color" value="#3165BB"/>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81.70213" units="1/cm"/>
          <inkml:channelProperty channel="Y" name="resolution" value="81.81818" units="1/cm"/>
          <inkml:channelProperty channel="T" name="resolution" value="1" units="1/dev"/>
        </inkml:channelProperties>
      </inkml:inkSource>
      <inkml:timestamp xml:id="ts0" timeString="2015-10-21T19:28:23.520"/>
    </inkml:context>
    <inkml:brush xml:id="br0">
      <inkml:brushProperty name="width" value="0.07" units="cm"/>
      <inkml:brushProperty name="height" value="0.07" units="cm"/>
      <inkml:brushProperty name="color" value="#3165BB"/>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81.70213" units="1/cm"/>
          <inkml:channelProperty channel="Y" name="resolution" value="81.81818" units="1/cm"/>
          <inkml:channelProperty channel="T" name="resolution" value="1" units="1/dev"/>
        </inkml:channelProperties>
      </inkml:inkSource>
      <inkml:timestamp xml:id="ts0" timeString="2015-10-21T19:28:26.305"/>
    </inkml:context>
    <inkml:brush xml:id="br0">
      <inkml:brushProperty name="width" value="0.07" units="cm"/>
      <inkml:brushProperty name="height" value="0.07" units="cm"/>
      <inkml:brushProperty name="color" value="#3165BB"/>
      <inkml:brushProperty name="fitToCurve" value="1"/>
    </inkml:brush>
  </inkml:definitions>
  <inkml:trace contextRef="#ctx0" brushRef="#br0">0 0 0</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81.70213" units="1/cm"/>
          <inkml:channelProperty channel="Y" name="resolution" value="81.81818" units="1/cm"/>
          <inkml:channelProperty channel="T" name="resolution" value="1" units="1/dev"/>
        </inkml:channelProperties>
      </inkml:inkSource>
      <inkml:timestamp xml:id="ts0" timeString="2015-10-21T19:28:26.789"/>
    </inkml:context>
    <inkml:brush xml:id="br0">
      <inkml:brushProperty name="width" value="0.07" units="cm"/>
      <inkml:brushProperty name="height" value="0.07" units="cm"/>
      <inkml:brushProperty name="color" value="#3165BB"/>
      <inkml:brushProperty name="fitToCurve" value="1"/>
    </inkml:brush>
  </inkml:definitions>
  <inkml:trace contextRef="#ctx0" brushRef="#br0">0 0 0</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81.70213" units="1/cm"/>
          <inkml:channelProperty channel="Y" name="resolution" value="81.81818" units="1/cm"/>
          <inkml:channelProperty channel="T" name="resolution" value="1" units="1/dev"/>
        </inkml:channelProperties>
      </inkml:inkSource>
      <inkml:timestamp xml:id="ts0" timeString="2015-10-21T19:28:30.518"/>
    </inkml:context>
    <inkml:brush xml:id="br0">
      <inkml:brushProperty name="width" value="0.07" units="cm"/>
      <inkml:brushProperty name="height" value="0.07" units="cm"/>
      <inkml:brushProperty name="color" value="#3165BB"/>
      <inkml:brushProperty name="fitToCurve" value="1"/>
    </inkml:brush>
  </inkml:definitions>
  <inkml:trace contextRef="#ctx0" brushRef="#br0">0 33 0,'0'-33'16</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81.70213" units="1/cm"/>
          <inkml:channelProperty channel="Y" name="resolution" value="81.81818" units="1/cm"/>
          <inkml:channelProperty channel="T" name="resolution" value="1" units="1/dev"/>
        </inkml:channelProperties>
      </inkml:inkSource>
      <inkml:timestamp xml:id="ts0" timeString="2015-10-21T19:22:47.657"/>
    </inkml:context>
    <inkml:brush xml:id="br0">
      <inkml:brushProperty name="width" value="0.1" units="cm"/>
      <inkml:brushProperty name="height" value="0.1" units="cm"/>
      <inkml:brushProperty name="fitToCurve" value="1"/>
    </inkml:brush>
    <inkml:brush xml:id="br1">
      <inkml:brushProperty name="width" value="0.10583" units="cm"/>
      <inkml:brushProperty name="height" value="0.10583" units="cm"/>
      <inkml:brushProperty name="color" value="#3165BB"/>
      <inkml:brushProperty name="fitToCurve" value="1"/>
    </inkml:brush>
  </inkml:definitions>
  <inkml:traceGroup>
    <inkml:annotationXML>
      <emma:emma xmlns:emma="http://www.w3.org/2003/04/emma" version="1.0">
        <emma:interpretation id="{B38B305E-4CFD-469C-8CA9-1E11F2E563E0}" emma:medium="tactile" emma:mode="ink">
          <msink:context xmlns:msink="http://schemas.microsoft.com/ink/2010/main" type="writingRegion" rotatedBoundingBox="1605,7696 18312,8266 18183,12057 1476,11488"/>
        </emma:interpretation>
      </emma:emma>
    </inkml:annotationXML>
    <inkml:traceGroup>
      <inkml:annotationXML>
        <emma:emma xmlns:emma="http://www.w3.org/2003/04/emma" version="1.0">
          <emma:interpretation id="{8012BF29-0A48-44F5-8C28-8C7C6E0EFD59}" emma:medium="tactile" emma:mode="ink">
            <msink:context xmlns:msink="http://schemas.microsoft.com/ink/2010/main" type="paragraph" rotatedBoundingBox="1605,7696 18312,8266 18183,12057 1476,11488" alignmentLevel="1"/>
          </emma:interpretation>
        </emma:emma>
      </inkml:annotationXML>
      <inkml:traceGroup>
        <inkml:annotationXML>
          <emma:emma xmlns:emma="http://www.w3.org/2003/04/emma" version="1.0">
            <emma:interpretation id="{ECECFA0F-5DBE-4FFC-9010-2C288D6982E7}" emma:medium="tactile" emma:mode="ink">
              <msink:context xmlns:msink="http://schemas.microsoft.com/ink/2010/main" type="line" rotatedBoundingBox="1605,7696 18312,8266 18183,12057 1476,11488"/>
            </emma:interpretation>
          </emma:emma>
        </inkml:annotationXML>
        <inkml:traceGroup>
          <inkml:annotationXML>
            <emma:emma xmlns:emma="http://www.w3.org/2003/04/emma" version="1.0">
              <emma:interpretation id="{FD267146-0C3D-4C4A-A6D2-0A0FFD603BEB}" emma:medium="tactile" emma:mode="ink">
                <msink:context xmlns:msink="http://schemas.microsoft.com/ink/2010/main" type="inkWord" rotatedBoundingBox="1605,7696 18312,8266 18183,12057 1476,11488"/>
              </emma:interpretation>
              <emma:one-of disjunction-type="recognition" id="oneOf0">
                <emma:interpretation id="interp0" emma:lang="en-US" emma:confidence="0">
                  <emma:literal>minis</emma:literal>
                </emma:interpretation>
                <emma:interpretation id="interp1" emma:lang="en-US" emma:confidence="0">
                  <emma:literal>mini</emma:literal>
                </emma:interpretation>
                <emma:interpretation id="interp2" emma:lang="en-US" emma:confidence="0">
                  <emma:literal>ini</emma:literal>
                </emma:interpretation>
                <emma:interpretation id="interp3" emma:lang="en-US" emma:confidence="0">
                  <emma:literal>min</emma:literal>
                </emma:interpretation>
                <emma:interpretation id="interp4" emma:lang="en-US" emma:confidence="0">
                  <emma:literal>minim</emma:literal>
                </emma:interpretation>
              </emma:one-of>
            </emma:emma>
          </inkml:annotationXML>
          <inkml:trace contextRef="#ctx0" brushRef="#br0">0 611 0,'33'0'110,"0"0"-110,33 0 0,-33 0 15,0 0-15,66 0 16,0 0-16,66 0 16,-66 0-16,-33 0 15,33 0-15,-33 0 16,-33 0-16,0 0 16,0-33 62,0 33-78,-33-33 15,0 0-15,33 33 0,0-33 16,0 33 0,0-33 15,0 0-16,0 33 1,0 0 0,0-33-1,33 0-15,-1 0 0,1 0 0,-33 0 16,33 0-16,-33 33 16,0-33-16,-33 0 109,33 0-109,0 33 31,0 0 0,-33-33-31,33 33 16,0 0-16,0 0 63,0 0-48,0 0 1,0 0-1,0 33 126,0 0-141,0 0 16,0 0-16,-33 0 15,33-33-15,0 0 16,-33 33 0,33-33-16,-33 33 78,33 0-78,-33 0 15,33-33 1,-33 33-16,33-33 16,-33 33 62,33-33-47,0 0-31,-33 33 16,33 0-16,0-33 15,0 33-15,0 0 16,-33 0-16,33-33 62,0 0-46,0 0-16,0 0 16,0 0-16,0 0 15,0 0-15,0 0 16,0 0-16,0 0 94,0-33-79,0 33-15,0 0 31,-33-33-31,33 33 16,0 0 0,0-33-1,0 33-15,-33-33 16,33 33 0,0 0-1,0 0-15,0 0 16,0 0 78,0-33-94,-33 0 15,33 33 1,-33-33-16,66 0 15,-33 33-15,0-33 16,-33 0-16,66 33 0,-33 0 31,0-33 1,33 33-17,-66-33-15,33 33 16,0 0-1,-33-33 17,33 0-17,0 33 1,0 0 0,-33-33-16,33 33 15,0 0-15,0 0 16,0 0-16,-33-33 15,32 33-15,1 0 16,0 0 0,0 0-1,0 0 1,-33-33-16,33 33 16,0 0-1,0 0-15,0 0 16,0 0-16,33 0 15,0 0-15,0-33 0,-33 33 16,0 0-16,0 0 16,0 0 62,0 0 94,-33 33-157,33-33 1,0 66-16,0-33 16,0 0-16,0-33 46,0 33-46,-33 0 16,66-33-16,-33 0 16,33 33-16,-33 0 15,33-33-15,0 33 16,0 0-16,-33 0 16,0-33 62,0 0-63,-33 33-15,33 0 16,0 0-16,0 0 16,0-33-16,-33 33 15,33 0 1,0-33-16,-33 33 0,66-33 0,-33 33 15,33-33-15,0 33 16,0-33 0,-33 0-16,0 33 15,33-33-15,0 0 16,0 0-16,-33 0 16,0 0-1,0 0-15,0 0 47,0 0-31,0 0-1,0 0 1,0 0 0,0 0-16,0 0 15,33 0 16,-66-33-31,32 0 16,34 33 0,-33-33-16,33 0 15,-33 33-15,66-33 16,-66 0-16,0 33 16,0 0-16,0 0 0,33-33 15,-33 33-15,0-33 16,0 33-1,0 0 189,0 0-204,0 0 15,0 0-15,0 0 0,0 0 16,0 0-1,33 0-15,-33 0 16,0 0-16,0 0 16,0 0-16,0 0 15,0 0 79,-33 33-78,33-33-16,-33 33 0,33 0 15,-33 0-15,33 0 16,-33 0-16,0 0 47,0 0-32,33-33-15,-33 33 16,33 0-16,0 0 16,0 0-16,0-33 15,0 33-15,-33 0 16,33 0-16,0-33 16,0 33-16,0 0 15,0 0 16,0 0-15,0 0-16,0 0 16,0 0-16,0 0 0,33 0 15,0 32-15,0 1 16,-33-33-16,0 0 16,33-33-16,0 99 15,-33-99-15,-33 33 16,66 0-16,0 0 15,0 0-15,-33 0 16,33 0-16,-33 0 16,0 0-16,-1 0 15,1-33-15,-33 33 16,33 0 0,33-33-16,-33 33 15,0-33-15,0 33 0,-33 0 16,33 0-16,0-33 15,0 33 17,0-33-1,-33 33-31,33-33 16,0 0 62,0 0-63,0 0-15,33 0 0,0 0 16,0 0-16,0 0 16,-33 0-16,0 0 15,0 0 16,0 0-31,0-33 32,0 33-17,0-33 1,-33 0-16,33 0 0,0 0 16,0 33-16,0 0 0,0-33 15,0 33-15,0 0 16,0 0-1,0 0 32,0-33-47,0 33 16,-33-33-16,33 33 16,0-33-16,0 33 15,33-33-15,-33 33 16,0 0-16,33-33 0,-66 0 15,33 0-15,0 33 63,0-33-47,0 0 15,0 0-16,0 0 1,0 33-16,0-33 16,0 0-16,0 33 15,0 0-15,-33-33 16,33 33-16,0-33 16,0 33-16,0 0 0,-33-33 31,33 33-31,0 0 15,0-33 1,-33 0 0,33 33-16,0 0 109,-33-32-109,33 32 16,33 0-16,-33 0 15,0-33-15,65 0 16,-98 0-16,33 0 16,0 0-16,0 0 15,0 0 1,0 0 31,0 33-32,0 0 1,0 0 0,-33-33-16,33 33 0,0 0 15,0-33-15,0 33 156,0 0-140,0 0 187,-33 33-187,33-33-16,0 33 31,0-33-31,-33 33 0,0 0 63,33 0-48,0-33 16,0 0-15,0 33 62,0-33-78,0 0 16,0 0-16,0 0 15,33 0-15,-33 33 16,33-33-16,0 33 16,-33-33-16,0 0 15,0 0 1,0 0 31,0 0-47,0 0 15,0 0-15,0 0 16,33 0-16,0 0 16,-33 0-16,0 0 15,33 0-15,-33 0 63,0 0-48,0 0 1,0 0 0,0 0-16,0 0 15,0 0 1,0-33-16,0 33 16,0-33-16,0 0 15,0 0-15,-33 0 16,33 0-1,0 0-15,0 0 16,0 33 0,-33-33-16,33 33 15,-33-33-15,33 33 16,0 0 0,0 0-16,-33-33 15,33 33-15,0 0 16,0-33-16,0 0 15,0 33 1,0-33-16,0 0 16,-1 33-16,-32-33 15,33 33-15,-33-33 16,33 33 0,0-33-1,0 0 16,0 0 94,0 0-93,0 0-32,0 33 31,0-33-15,0 0-1,0 0 1,0 0-1,0 0 1,-33 0 0,33 33-16,0 0 15,0 0-15,0-33 16,0 33-16,-33-33 16,33 33-16,0 0 15,0 0 1,0 0-1,0 0 1,0 0-16,0 0 16,0 0-1,0 0-15,0 0 16,0 0-16,0 0 16,0 0 62,0 0-63,0 0-15,0 0 16,0 0 93,0 33-109,33 0 16,-33-33 0,0 33-16,33-33 15,-33 33-15,33 0 16,0 0-1,-33-33 1,33 0-16,-33 0 16,0 33-16,0-33 15,0 0 79,0 0-94,0 0 16,0 33-16,0-33 15,0 33 1,-33 0-16,33-33 0,0 0 31,0 0-15,0 0-1,-33 33-15,33-33 0,0 33 32,-33 0-17,33-33 32,0 0-31,0 0-1,33 0-15,0 0 16,-33 0-16,0 0 16,0 0-16,32 0 15,-32 0-15,0 0 16,0 0-16</inkml:trace>
          <inkml:trace contextRef="#ctx0" brushRef="#br1" timeOffset="3.5839E6">13822-1072 0</inkml:trace>
          <inkml:trace contextRef="#ctx0" brushRef="#br1" timeOffset="3.58635E6">14284-1500 0</inkml:trace>
          <inkml:trace contextRef="#ctx0" brushRef="#br1" timeOffset="3.58585E6">14284-1500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2EC2C9-4FEC-204B-A666-F4CB0C07CB9C}" type="datetimeFigureOut">
              <a:rPr lang="en-US" smtClean="0"/>
              <a:pPr/>
              <a:t>1/12/2017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F84AB-4012-4A4C-AF85-599A0B96E79B}" type="slidenum">
              <a:rPr lang="en-US" smtClean="0"/>
              <a:pPr/>
              <a:t>‹#›</a:t>
            </a:fld>
            <a:endParaRPr lang="en-US" dirty="0"/>
          </a:p>
        </p:txBody>
      </p:sp>
    </p:spTree>
    <p:extLst>
      <p:ext uri="{BB962C8B-B14F-4D97-AF65-F5344CB8AC3E}">
        <p14:creationId xmlns:p14="http://schemas.microsoft.com/office/powerpoint/2010/main" val="8547417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966B27A-1A6D-A148-B7E7-D64F958E8E3B}" type="slidenum">
              <a:rPr lang="en-US" sz="1200"/>
              <a:pPr eaLnBrk="1" fontAlgn="base" hangingPunct="1">
                <a:spcBef>
                  <a:spcPct val="0"/>
                </a:spcBef>
                <a:spcAft>
                  <a:spcPct val="0"/>
                </a:spcAft>
              </a:pPr>
              <a:t>1</a:t>
            </a:fld>
            <a:endParaRPr lang="en-US" sz="1200" dirty="0"/>
          </a:p>
        </p:txBody>
      </p:sp>
      <p:sp>
        <p:nvSpPr>
          <p:cNvPr id="16386" name="Rectangle 2"/>
          <p:cNvSpPr>
            <a:spLocks noGrp="1" noRot="1" noChangeAspect="1" noChangeArrowheads="1" noTextEdit="1"/>
          </p:cNvSpPr>
          <p:nvPr>
            <p:ph type="sldImg"/>
          </p:nvPr>
        </p:nvSpPr>
        <p:spPr bwMode="auto">
          <a:xfrm>
            <a:off x="1143000" y="711200"/>
            <a:ext cx="4572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44604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754619-F660-4E0F-9BCA-C108DF4B7398}" type="slidenum">
              <a:rPr lang="en-AU" smtClean="0"/>
              <a:pPr fontAlgn="base">
                <a:spcBef>
                  <a:spcPct val="0"/>
                </a:spcBef>
                <a:spcAft>
                  <a:spcPct val="0"/>
                </a:spcAft>
                <a:defRPr/>
              </a:pPr>
              <a:t>10</a:t>
            </a:fld>
            <a:endParaRPr lang="en-AU" dirty="0"/>
          </a:p>
        </p:txBody>
      </p:sp>
      <p:sp>
        <p:nvSpPr>
          <p:cNvPr id="51203" name="Rectangle 2"/>
          <p:cNvSpPr>
            <a:spLocks noGrp="1" noRot="1" noChangeAspect="1" noChangeArrowheads="1" noTextEdit="1"/>
          </p:cNvSpPr>
          <p:nvPr>
            <p:ph type="sldImg"/>
          </p:nvPr>
        </p:nvSpPr>
        <p:spPr bwMode="auto">
          <a:xfrm>
            <a:off x="1143000" y="698500"/>
            <a:ext cx="4572000" cy="3429000"/>
          </a:xfrm>
          <a:solidFill>
            <a:srgbClr val="FFFFFF"/>
          </a:solidFill>
          <a:ln>
            <a:solidFill>
              <a:srgbClr val="000000"/>
            </a:solidFill>
            <a:miter lim="800000"/>
            <a:headEnd/>
            <a:tailEnd/>
          </a:ln>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9162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F84AB-4012-4A4C-AF85-599A0B96E79B}" type="slidenum">
              <a:rPr lang="en-US" smtClean="0"/>
              <a:pPr/>
              <a:t>11</a:t>
            </a:fld>
            <a:endParaRPr lang="en-US" dirty="0"/>
          </a:p>
        </p:txBody>
      </p:sp>
    </p:spTree>
    <p:extLst>
      <p:ext uri="{BB962C8B-B14F-4D97-AF65-F5344CB8AC3E}">
        <p14:creationId xmlns:p14="http://schemas.microsoft.com/office/powerpoint/2010/main" val="495173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F84AB-4012-4A4C-AF85-599A0B96E79B}" type="slidenum">
              <a:rPr lang="en-US" smtClean="0"/>
              <a:pPr/>
              <a:t>12</a:t>
            </a:fld>
            <a:endParaRPr lang="en-US" dirty="0"/>
          </a:p>
        </p:txBody>
      </p:sp>
    </p:spTree>
    <p:extLst>
      <p:ext uri="{BB962C8B-B14F-4D97-AF65-F5344CB8AC3E}">
        <p14:creationId xmlns:p14="http://schemas.microsoft.com/office/powerpoint/2010/main" val="1347653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F84AB-4012-4A4C-AF85-599A0B96E79B}" type="slidenum">
              <a:rPr lang="en-US" smtClean="0"/>
              <a:pPr/>
              <a:t>13</a:t>
            </a:fld>
            <a:endParaRPr lang="en-US" dirty="0"/>
          </a:p>
        </p:txBody>
      </p:sp>
    </p:spTree>
    <p:extLst>
      <p:ext uri="{BB962C8B-B14F-4D97-AF65-F5344CB8AC3E}">
        <p14:creationId xmlns:p14="http://schemas.microsoft.com/office/powerpoint/2010/main" val="1004888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057F27D-93EE-48DC-B11E-92A9E52C10BD}" type="slidenum">
              <a:rPr lang="en-US" smtClean="0"/>
              <a:t>14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89738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89B15CD-0E86-8D4A-89E7-FB86CBADA946}" type="slidenum">
              <a:rPr lang="en-US" sz="1200"/>
              <a:pPr eaLnBrk="1" fontAlgn="base" hangingPunct="1">
                <a:spcBef>
                  <a:spcPct val="0"/>
                </a:spcBef>
                <a:spcAft>
                  <a:spcPct val="0"/>
                </a:spcAft>
              </a:pPr>
              <a:t>15</a:t>
            </a:fld>
            <a:endParaRPr lang="en-US" sz="1200" dirty="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52960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FC7D4C2-586A-8449-8F8F-93C7EF39DCE5}" type="slidenum">
              <a:rPr lang="en-US" sz="1200">
                <a:latin typeface="Times New Roman" charset="0"/>
              </a:rPr>
              <a:pPr eaLnBrk="1" fontAlgn="base" hangingPunct="1">
                <a:spcBef>
                  <a:spcPct val="0"/>
                </a:spcBef>
                <a:spcAft>
                  <a:spcPct val="0"/>
                </a:spcAft>
              </a:pPr>
              <a:t>16</a:t>
            </a:fld>
            <a:endParaRPr lang="en-US" sz="1200" dirty="0">
              <a:latin typeface="Times New Roman" charset="0"/>
            </a:endParaRPr>
          </a:p>
        </p:txBody>
      </p:sp>
      <p:sp>
        <p:nvSpPr>
          <p:cNvPr id="97282" name="Rectangle 2"/>
          <p:cNvSpPr>
            <a:spLocks noGrp="1" noRot="1" noChangeAspect="1" noChangeArrowheads="1" noTextEdit="1"/>
          </p:cNvSpPr>
          <p:nvPr>
            <p:ph type="sldImg"/>
          </p:nvPr>
        </p:nvSpPr>
        <p:spPr bwMode="auto">
          <a:xfrm>
            <a:off x="1143000" y="698500"/>
            <a:ext cx="4572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769470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786C9146-C941-1D4E-A99A-1617473DDE48}" type="slidenum">
              <a:rPr lang="en-US" sz="1200"/>
              <a:pPr eaLnBrk="1" fontAlgn="base" hangingPunct="1">
                <a:spcBef>
                  <a:spcPct val="0"/>
                </a:spcBef>
                <a:spcAft>
                  <a:spcPct val="0"/>
                </a:spcAft>
              </a:pPr>
              <a:t>17</a:t>
            </a:fld>
            <a:endParaRPr lang="en-US" sz="1200" dirty="0"/>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extLst>
      <p:ext uri="{BB962C8B-B14F-4D97-AF65-F5344CB8AC3E}">
        <p14:creationId xmlns:p14="http://schemas.microsoft.com/office/powerpoint/2010/main" val="993630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FA22EAA-959A-894C-8957-A7F5369FC71E}" type="slidenum">
              <a:rPr lang="en-US" sz="1200">
                <a:latin typeface="Times New Roman" charset="0"/>
              </a:rPr>
              <a:pPr eaLnBrk="1" fontAlgn="base" hangingPunct="1">
                <a:spcBef>
                  <a:spcPct val="0"/>
                </a:spcBef>
                <a:spcAft>
                  <a:spcPct val="0"/>
                </a:spcAft>
              </a:pPr>
              <a:t>18</a:t>
            </a:fld>
            <a:endParaRPr lang="en-US" sz="1200" dirty="0">
              <a:latin typeface="Times New Roman"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53746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85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F84AB-4012-4A4C-AF85-599A0B96E79B}" type="slidenum">
              <a:rPr lang="en-US" smtClean="0"/>
              <a:pPr/>
              <a:t>19</a:t>
            </a:fld>
            <a:endParaRPr lang="en-US" dirty="0"/>
          </a:p>
        </p:txBody>
      </p:sp>
    </p:spTree>
    <p:extLst>
      <p:ext uri="{BB962C8B-B14F-4D97-AF65-F5344CB8AC3E}">
        <p14:creationId xmlns:p14="http://schemas.microsoft.com/office/powerpoint/2010/main" val="215034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5AF84AB-4012-4A4C-AF85-599A0B96E79B}" type="slidenum">
              <a:rPr lang="en-US" smtClean="0"/>
              <a:pPr/>
              <a:t>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00457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B3D89C89-99ED-984D-A008-D49423EAEAB6}" type="slidenum">
              <a:rPr lang="en-US" sz="1200"/>
              <a:pPr eaLnBrk="1" fontAlgn="base" hangingPunct="1">
                <a:spcBef>
                  <a:spcPct val="0"/>
                </a:spcBef>
                <a:spcAft>
                  <a:spcPct val="0"/>
                </a:spcAft>
              </a:pPr>
              <a:t>20</a:t>
            </a:fld>
            <a:endParaRPr lang="en-US" sz="1200" dirty="0"/>
          </a:p>
        </p:txBody>
      </p:sp>
      <p:sp>
        <p:nvSpPr>
          <p:cNvPr id="70658" name="Rectangle 2"/>
          <p:cNvSpPr>
            <a:spLocks noGrp="1" noRot="1" noChangeAspect="1" noChangeArrowheads="1" noTextEdit="1"/>
          </p:cNvSpPr>
          <p:nvPr>
            <p:ph type="sldImg"/>
          </p:nvPr>
        </p:nvSpPr>
        <p:spPr bwMode="auto">
          <a:xfrm>
            <a:off x="1143000" y="698500"/>
            <a:ext cx="3098800" cy="23241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70503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5AF84AB-4012-4A4C-AF85-599A0B96E79B}" type="slidenum">
              <a:rPr lang="en-US" smtClean="0"/>
              <a:pPr/>
              <a:t>21</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42957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48DB382-324C-7842-8EB9-31BA4B613738}" type="slidenum">
              <a:rPr lang="en-US" sz="1200"/>
              <a:pPr eaLnBrk="1" fontAlgn="base" hangingPunct="1">
                <a:spcBef>
                  <a:spcPct val="0"/>
                </a:spcBef>
                <a:spcAft>
                  <a:spcPct val="0"/>
                </a:spcAft>
              </a:pPr>
              <a:t>22</a:t>
            </a:fld>
            <a:endParaRPr lang="en-US" sz="1200" dirty="0"/>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78088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ED6C050-F6C6-854B-A755-DC2DCA32409E}" type="slidenum">
              <a:rPr lang="en-US" sz="1200">
                <a:latin typeface="Times New Roman" charset="0"/>
              </a:rPr>
              <a:pPr eaLnBrk="1" fontAlgn="base" hangingPunct="1">
                <a:spcBef>
                  <a:spcPct val="0"/>
                </a:spcBef>
                <a:spcAft>
                  <a:spcPct val="0"/>
                </a:spcAft>
              </a:pPr>
              <a:t>23</a:t>
            </a:fld>
            <a:endParaRPr lang="en-US" sz="1200" dirty="0">
              <a:latin typeface="Times New Roman" charset="0"/>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26135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F84AB-4012-4A4C-AF85-599A0B96E79B}" type="slidenum">
              <a:rPr lang="en-US" smtClean="0"/>
              <a:pPr/>
              <a:t>24</a:t>
            </a:fld>
            <a:endParaRPr lang="en-US" dirty="0"/>
          </a:p>
        </p:txBody>
      </p:sp>
    </p:spTree>
    <p:extLst>
      <p:ext uri="{BB962C8B-B14F-4D97-AF65-F5344CB8AC3E}">
        <p14:creationId xmlns:p14="http://schemas.microsoft.com/office/powerpoint/2010/main" val="236078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0ADC747-9A3A-4D45-B3FC-9EAA1E404510}" type="slidenum">
              <a:rPr lang="en-US" sz="1200">
                <a:latin typeface="Times New Roman" charset="0"/>
              </a:rPr>
              <a:pPr eaLnBrk="1" fontAlgn="base" hangingPunct="1">
                <a:spcBef>
                  <a:spcPct val="0"/>
                </a:spcBef>
                <a:spcAft>
                  <a:spcPct val="0"/>
                </a:spcAft>
              </a:pPr>
              <a:t>25</a:t>
            </a:fld>
            <a:endParaRPr lang="en-US" sz="1200" dirty="0">
              <a:latin typeface="Times New Roman" charset="0"/>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18562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5AF84AB-4012-4A4C-AF85-599A0B96E79B}" type="slidenum">
              <a:rPr lang="en-US" smtClean="0"/>
              <a:pPr/>
              <a:t>26</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46145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5AF84AB-4012-4A4C-AF85-599A0B96E79B}" type="slidenum">
              <a:rPr lang="en-US" smtClean="0"/>
              <a:pPr/>
              <a:t>27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81718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7EAD5B6D-F9D9-1241-A08C-D7B3E6976E3C}" type="slidenum">
              <a:rPr lang="en-US" sz="1200"/>
              <a:pPr eaLnBrk="1" fontAlgn="base" hangingPunct="1">
                <a:spcBef>
                  <a:spcPct val="0"/>
                </a:spcBef>
                <a:spcAft>
                  <a:spcPct val="0"/>
                </a:spcAft>
              </a:pPr>
              <a:t>28</a:t>
            </a:fld>
            <a:endParaRPr lang="en-US" sz="1200" dirty="0"/>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Tree>
    <p:extLst>
      <p:ext uri="{BB962C8B-B14F-4D97-AF65-F5344CB8AC3E}">
        <p14:creationId xmlns:p14="http://schemas.microsoft.com/office/powerpoint/2010/main" val="2354772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AD1B250-88CD-C143-BB92-7389B220897C}" type="slidenum">
              <a:rPr lang="en-US" sz="1200">
                <a:latin typeface="Times New Roman" charset="0"/>
              </a:rPr>
              <a:pPr eaLnBrk="1" fontAlgn="base" hangingPunct="1">
                <a:spcBef>
                  <a:spcPct val="0"/>
                </a:spcBef>
                <a:spcAft>
                  <a:spcPct val="0"/>
                </a:spcAft>
              </a:pPr>
              <a:t>29</a:t>
            </a:fld>
            <a:endParaRPr lang="en-US" sz="1200" dirty="0">
              <a:latin typeface="Times New Roman" charset="0"/>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42342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B96F09-235C-4541-A7ED-63473549599E}" type="slidenum">
              <a:rPr lang="en-US" altLang="en-US" smtClean="0">
                <a:latin typeface="Comic Sans MS" panose="030F0702030302020204" pitchFamily="66" charset="0"/>
              </a:rPr>
              <a:pPr>
                <a:spcBef>
                  <a:spcPct val="0"/>
                </a:spcBef>
              </a:pPr>
              <a:t>3</a:t>
            </a:fld>
            <a:endParaRPr lang="en-US" altLang="en-US">
              <a:latin typeface="Comic Sans MS" panose="030F0702030302020204" pitchFamily="66" charset="0"/>
            </a:endParaRPr>
          </a:p>
        </p:txBody>
      </p:sp>
    </p:spTree>
    <p:extLst>
      <p:ext uri="{BB962C8B-B14F-4D97-AF65-F5344CB8AC3E}">
        <p14:creationId xmlns:p14="http://schemas.microsoft.com/office/powerpoint/2010/main" val="3261550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2D9E315-52DF-1547-8CA1-6A819887E80E}" type="slidenum">
              <a:rPr lang="en-US" sz="1200">
                <a:latin typeface="Times New Roman" charset="0"/>
              </a:rPr>
              <a:pPr eaLnBrk="1" fontAlgn="base" hangingPunct="1">
                <a:spcBef>
                  <a:spcPct val="0"/>
                </a:spcBef>
                <a:spcAft>
                  <a:spcPct val="0"/>
                </a:spcAft>
              </a:pPr>
              <a:t>30</a:t>
            </a:fld>
            <a:endParaRPr lang="en-US" sz="1200" dirty="0">
              <a:latin typeface="Times New Roman" charset="0"/>
            </a:endParaRPr>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17490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F84AB-4012-4A4C-AF85-599A0B96E79B}" type="slidenum">
              <a:rPr lang="en-US" smtClean="0"/>
              <a:pPr/>
              <a:t>31</a:t>
            </a:fld>
            <a:endParaRPr lang="en-US" dirty="0"/>
          </a:p>
        </p:txBody>
      </p:sp>
    </p:spTree>
    <p:extLst>
      <p:ext uri="{BB962C8B-B14F-4D97-AF65-F5344CB8AC3E}">
        <p14:creationId xmlns:p14="http://schemas.microsoft.com/office/powerpoint/2010/main" val="211269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98500"/>
            <a:ext cx="4572000" cy="3429000"/>
          </a:xfrm>
        </p:spPr>
      </p:sp>
      <p:sp>
        <p:nvSpPr>
          <p:cNvPr id="4" name="Slide Number Placeholder 3"/>
          <p:cNvSpPr>
            <a:spLocks noGrp="1"/>
          </p:cNvSpPr>
          <p:nvPr>
            <p:ph type="sldNum" sz="quarter" idx="10"/>
          </p:nvPr>
        </p:nvSpPr>
        <p:spPr/>
        <p:txBody>
          <a:bodyPr/>
          <a:lstStyle/>
          <a:p>
            <a:fld id="{75AF84AB-4012-4A4C-AF85-599A0B96E79B}" type="slidenum">
              <a:rPr lang="en-US" smtClean="0"/>
              <a:pPr/>
              <a:t>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2373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70A4D6FA-0955-FF41-9F25-A38C58341F08}" type="slidenum">
              <a:rPr lang="en-US" sz="1200">
                <a:latin typeface="Times New Roman" charset="0"/>
              </a:rPr>
              <a:pPr eaLnBrk="1" fontAlgn="base" hangingPunct="1">
                <a:spcBef>
                  <a:spcPct val="0"/>
                </a:spcBef>
                <a:spcAft>
                  <a:spcPct val="0"/>
                </a:spcAft>
              </a:pPr>
              <a:t>5</a:t>
            </a:fld>
            <a:endParaRPr lang="en-US" sz="1200" dirty="0">
              <a:latin typeface="Times New Roman" charset="0"/>
            </a:endParaRPr>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ndParaRPr>
          </a:p>
        </p:txBody>
      </p:sp>
    </p:spTree>
    <p:extLst>
      <p:ext uri="{BB962C8B-B14F-4D97-AF65-F5344CB8AC3E}">
        <p14:creationId xmlns:p14="http://schemas.microsoft.com/office/powerpoint/2010/main" val="277202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0810F5A-9407-1F4F-8D9E-B428B53B8F77}" type="slidenum">
              <a:rPr lang="en-US" sz="1200">
                <a:latin typeface="Times New Roman" charset="0"/>
              </a:rPr>
              <a:pPr eaLnBrk="1" fontAlgn="base" hangingPunct="1">
                <a:spcBef>
                  <a:spcPct val="0"/>
                </a:spcBef>
                <a:spcAft>
                  <a:spcPct val="0"/>
                </a:spcAft>
              </a:pPr>
              <a:t>6</a:t>
            </a:fld>
            <a:endParaRPr lang="en-US" sz="1200" dirty="0">
              <a:latin typeface="Times New Roman" charset="0"/>
            </a:endParaRPr>
          </a:p>
        </p:txBody>
      </p:sp>
      <p:sp>
        <p:nvSpPr>
          <p:cNvPr id="22530" name="Rectangle 2"/>
          <p:cNvSpPr>
            <a:spLocks noGrp="1" noRot="1" noChangeAspect="1" noChangeArrowheads="1" noTextEdit="1"/>
          </p:cNvSpPr>
          <p:nvPr>
            <p:ph type="sldImg"/>
          </p:nvPr>
        </p:nvSpPr>
        <p:spPr bwMode="auto">
          <a:xfrm>
            <a:off x="1143000" y="698500"/>
            <a:ext cx="4572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7323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A42F750-7997-C64C-922F-C49B22D02005}" type="slidenum">
              <a:rPr lang="en-US" sz="1200">
                <a:latin typeface="Times New Roman" charset="0"/>
              </a:rPr>
              <a:pPr eaLnBrk="1" fontAlgn="base" hangingPunct="1">
                <a:spcBef>
                  <a:spcPct val="0"/>
                </a:spcBef>
                <a:spcAft>
                  <a:spcPct val="0"/>
                </a:spcAft>
              </a:pPr>
              <a:t>7</a:t>
            </a:fld>
            <a:endParaRPr lang="en-US" sz="1200" dirty="0">
              <a:latin typeface="Times New Roman"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42221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0291161-0363-C549-A9D1-BE99297FCF18}" type="slidenum">
              <a:rPr lang="en-US" sz="1200"/>
              <a:pPr eaLnBrk="1" fontAlgn="base" hangingPunct="1">
                <a:spcBef>
                  <a:spcPct val="0"/>
                </a:spcBef>
                <a:spcAft>
                  <a:spcPct val="0"/>
                </a:spcAft>
              </a:pPr>
              <a:t>8</a:t>
            </a:fld>
            <a:endParaRPr lang="en-US" sz="1200" dirty="0"/>
          </a:p>
        </p:txBody>
      </p:sp>
      <p:sp>
        <p:nvSpPr>
          <p:cNvPr id="41986" name="Rectangle 2"/>
          <p:cNvSpPr>
            <a:spLocks noGrp="1" noRot="1" noChangeAspect="1" noChangeArrowheads="1" noTextEdit="1"/>
          </p:cNvSpPr>
          <p:nvPr>
            <p:ph type="sldImg"/>
          </p:nvPr>
        </p:nvSpPr>
        <p:spPr bwMode="auto">
          <a:xfrm>
            <a:off x="266700" y="406400"/>
            <a:ext cx="2659063" cy="19939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3160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1BFA98-D433-CF41-9398-EA3610C9F029}" type="slidenum">
              <a:rPr lang="en-US" sz="1200">
                <a:latin typeface="Times New Roman" charset="0"/>
              </a:rPr>
              <a:pPr eaLnBrk="1" hangingPunct="1"/>
              <a:t>9</a:t>
            </a:fld>
            <a:endParaRPr lang="en-US" sz="1200" dirty="0">
              <a:latin typeface="Times New Roman" charset="0"/>
            </a:endParaRPr>
          </a:p>
        </p:txBody>
      </p:sp>
      <p:sp>
        <p:nvSpPr>
          <p:cNvPr id="40962"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74673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DF83E8-C29F-47F0-9792-C1F9AB485281}" type="datetimeFigureOut">
              <a:rPr lang="en-US" smtClean="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D2C48-38F7-41A8-AC01-15AA6290C9EB}" type="slidenum">
              <a:rPr lang="en-US" smtClean="0"/>
              <a:pPr/>
              <a:t>‹#›</a:t>
            </a:fld>
            <a:endParaRPr lang="en-US" dirty="0"/>
          </a:p>
        </p:txBody>
      </p:sp>
    </p:spTree>
    <p:extLst>
      <p:ext uri="{BB962C8B-B14F-4D97-AF65-F5344CB8AC3E}">
        <p14:creationId xmlns:p14="http://schemas.microsoft.com/office/powerpoint/2010/main" val="2404551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DF83E8-C29F-47F0-9792-C1F9AB485281}" type="datetimeFigureOut">
              <a:rPr lang="en-US" smtClean="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D2C48-38F7-41A8-AC01-15AA6290C9EB}" type="slidenum">
              <a:rPr lang="en-US" smtClean="0"/>
              <a:pPr/>
              <a:t>‹#›</a:t>
            </a:fld>
            <a:endParaRPr lang="en-US" dirty="0"/>
          </a:p>
        </p:txBody>
      </p:sp>
    </p:spTree>
    <p:extLst>
      <p:ext uri="{BB962C8B-B14F-4D97-AF65-F5344CB8AC3E}">
        <p14:creationId xmlns:p14="http://schemas.microsoft.com/office/powerpoint/2010/main" val="48938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DF83E8-C29F-47F0-9792-C1F9AB485281}" type="datetimeFigureOut">
              <a:rPr lang="en-US" smtClean="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D2C48-38F7-41A8-AC01-15AA6290C9EB}" type="slidenum">
              <a:rPr lang="en-US" smtClean="0"/>
              <a:pPr/>
              <a:t>‹#›</a:t>
            </a:fld>
            <a:endParaRPr lang="en-US" dirty="0"/>
          </a:p>
        </p:txBody>
      </p:sp>
    </p:spTree>
    <p:extLst>
      <p:ext uri="{BB962C8B-B14F-4D97-AF65-F5344CB8AC3E}">
        <p14:creationId xmlns:p14="http://schemas.microsoft.com/office/powerpoint/2010/main" val="2927216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dirty="0"/>
              <a:t>May 2003</a:t>
            </a:r>
          </a:p>
        </p:txBody>
      </p:sp>
      <p:sp>
        <p:nvSpPr>
          <p:cNvPr id="7" name="Rectangle 6"/>
          <p:cNvSpPr>
            <a:spLocks noGrp="1" noChangeArrowheads="1"/>
          </p:cNvSpPr>
          <p:nvPr>
            <p:ph type="sldNum" sz="quarter" idx="12"/>
          </p:nvPr>
        </p:nvSpPr>
        <p:spPr/>
        <p:txBody>
          <a:bodyPr/>
          <a:lstStyle>
            <a:lvl1pPr>
              <a:defRPr/>
            </a:lvl1pPr>
          </a:lstStyle>
          <a:p>
            <a:pPr>
              <a:defRPr/>
            </a:pPr>
            <a:fld id="{231B7BC9-428C-2B49-82D4-72F193CCB7BB}" type="slidenum">
              <a:rPr lang="en-US"/>
              <a:pPr>
                <a:defRPr/>
              </a:pPr>
              <a:t>‹#›</a:t>
            </a:fld>
            <a:endParaRPr lang="en-US" dirty="0"/>
          </a:p>
        </p:txBody>
      </p:sp>
    </p:spTree>
    <p:extLst>
      <p:ext uri="{BB962C8B-B14F-4D97-AF65-F5344CB8AC3E}">
        <p14:creationId xmlns:p14="http://schemas.microsoft.com/office/powerpoint/2010/main" val="56915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DF83E8-C29F-47F0-9792-C1F9AB485281}" type="datetimeFigureOut">
              <a:rPr lang="en-US" smtClean="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D2C48-38F7-41A8-AC01-15AA6290C9EB}" type="slidenum">
              <a:rPr lang="en-US" smtClean="0"/>
              <a:pPr/>
              <a:t>‹#›</a:t>
            </a:fld>
            <a:endParaRPr lang="en-US" dirty="0"/>
          </a:p>
        </p:txBody>
      </p:sp>
    </p:spTree>
    <p:extLst>
      <p:ext uri="{BB962C8B-B14F-4D97-AF65-F5344CB8AC3E}">
        <p14:creationId xmlns:p14="http://schemas.microsoft.com/office/powerpoint/2010/main" val="234760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F83E8-C29F-47F0-9792-C1F9AB485281}" type="datetimeFigureOut">
              <a:rPr lang="en-US" smtClean="0"/>
              <a:pPr/>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D2C48-38F7-41A8-AC01-15AA6290C9EB}" type="slidenum">
              <a:rPr lang="en-US" smtClean="0"/>
              <a:pPr/>
              <a:t>‹#›</a:t>
            </a:fld>
            <a:endParaRPr lang="en-US" dirty="0"/>
          </a:p>
        </p:txBody>
      </p:sp>
    </p:spTree>
    <p:extLst>
      <p:ext uri="{BB962C8B-B14F-4D97-AF65-F5344CB8AC3E}">
        <p14:creationId xmlns:p14="http://schemas.microsoft.com/office/powerpoint/2010/main" val="354225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DF83E8-C29F-47F0-9792-C1F9AB485281}" type="datetimeFigureOut">
              <a:rPr lang="en-US" smtClean="0"/>
              <a:pPr/>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9D2C48-38F7-41A8-AC01-15AA6290C9EB}" type="slidenum">
              <a:rPr lang="en-US" smtClean="0"/>
              <a:pPr/>
              <a:t>‹#›</a:t>
            </a:fld>
            <a:endParaRPr lang="en-US" dirty="0"/>
          </a:p>
        </p:txBody>
      </p:sp>
    </p:spTree>
    <p:extLst>
      <p:ext uri="{BB962C8B-B14F-4D97-AF65-F5344CB8AC3E}">
        <p14:creationId xmlns:p14="http://schemas.microsoft.com/office/powerpoint/2010/main" val="171349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DF83E8-C29F-47F0-9792-C1F9AB485281}" type="datetimeFigureOut">
              <a:rPr lang="en-US" smtClean="0"/>
              <a:pPr/>
              <a:t>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9D2C48-38F7-41A8-AC01-15AA6290C9EB}" type="slidenum">
              <a:rPr lang="en-US" smtClean="0"/>
              <a:pPr/>
              <a:t>‹#›</a:t>
            </a:fld>
            <a:endParaRPr lang="en-US" dirty="0"/>
          </a:p>
        </p:txBody>
      </p:sp>
    </p:spTree>
    <p:extLst>
      <p:ext uri="{BB962C8B-B14F-4D97-AF65-F5344CB8AC3E}">
        <p14:creationId xmlns:p14="http://schemas.microsoft.com/office/powerpoint/2010/main" val="1827357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DF83E8-C29F-47F0-9792-C1F9AB485281}" type="datetimeFigureOut">
              <a:rPr lang="en-US" smtClean="0"/>
              <a:pPr/>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9D2C48-38F7-41A8-AC01-15AA6290C9EB}" type="slidenum">
              <a:rPr lang="en-US" smtClean="0"/>
              <a:pPr/>
              <a:t>‹#›</a:t>
            </a:fld>
            <a:endParaRPr lang="en-US" dirty="0"/>
          </a:p>
        </p:txBody>
      </p:sp>
    </p:spTree>
    <p:extLst>
      <p:ext uri="{BB962C8B-B14F-4D97-AF65-F5344CB8AC3E}">
        <p14:creationId xmlns:p14="http://schemas.microsoft.com/office/powerpoint/2010/main" val="356365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F83E8-C29F-47F0-9792-C1F9AB485281}" type="datetimeFigureOut">
              <a:rPr lang="en-US" smtClean="0"/>
              <a:pPr/>
              <a:t>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9D2C48-38F7-41A8-AC01-15AA6290C9EB}" type="slidenum">
              <a:rPr lang="en-US" smtClean="0"/>
              <a:pPr/>
              <a:t>‹#›</a:t>
            </a:fld>
            <a:endParaRPr lang="en-US" dirty="0"/>
          </a:p>
        </p:txBody>
      </p:sp>
    </p:spTree>
    <p:extLst>
      <p:ext uri="{BB962C8B-B14F-4D97-AF65-F5344CB8AC3E}">
        <p14:creationId xmlns:p14="http://schemas.microsoft.com/office/powerpoint/2010/main" val="1771354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DF83E8-C29F-47F0-9792-C1F9AB485281}" type="datetimeFigureOut">
              <a:rPr lang="en-US" smtClean="0"/>
              <a:pPr/>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9D2C48-38F7-41A8-AC01-15AA6290C9EB}" type="slidenum">
              <a:rPr lang="en-US" smtClean="0"/>
              <a:pPr/>
              <a:t>‹#›</a:t>
            </a:fld>
            <a:endParaRPr lang="en-US" dirty="0"/>
          </a:p>
        </p:txBody>
      </p:sp>
    </p:spTree>
    <p:extLst>
      <p:ext uri="{BB962C8B-B14F-4D97-AF65-F5344CB8AC3E}">
        <p14:creationId xmlns:p14="http://schemas.microsoft.com/office/powerpoint/2010/main" val="156227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DF83E8-C29F-47F0-9792-C1F9AB485281}" type="datetimeFigureOut">
              <a:rPr lang="en-US" smtClean="0"/>
              <a:pPr/>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9D2C48-38F7-41A8-AC01-15AA6290C9EB}" type="slidenum">
              <a:rPr lang="en-US" smtClean="0"/>
              <a:pPr/>
              <a:t>‹#›</a:t>
            </a:fld>
            <a:endParaRPr lang="en-US" dirty="0"/>
          </a:p>
        </p:txBody>
      </p:sp>
    </p:spTree>
    <p:extLst>
      <p:ext uri="{BB962C8B-B14F-4D97-AF65-F5344CB8AC3E}">
        <p14:creationId xmlns:p14="http://schemas.microsoft.com/office/powerpoint/2010/main" val="326875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F83E8-C29F-47F0-9792-C1F9AB485281}" type="datetimeFigureOut">
              <a:rPr lang="en-US" smtClean="0"/>
              <a:pPr/>
              <a:t>1/12/2017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D2C48-38F7-41A8-AC01-15AA6290C9EB}" type="slidenum">
              <a:rPr lang="en-US" smtClean="0"/>
              <a:pPr/>
              <a:t>‹#›</a:t>
            </a:fld>
            <a:endParaRPr lang="en-US" dirty="0"/>
          </a:p>
        </p:txBody>
      </p:sp>
    </p:spTree>
    <p:extLst>
      <p:ext uri="{BB962C8B-B14F-4D97-AF65-F5344CB8AC3E}">
        <p14:creationId xmlns:p14="http://schemas.microsoft.com/office/powerpoint/2010/main" val="991704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2.emf"/><Relationship Id="rId3" Type="http://schemas.openxmlformats.org/officeDocument/2006/relationships/customXml" Target="../ink/ink2.xml"/><Relationship Id="rId7" Type="http://schemas.openxmlformats.org/officeDocument/2006/relationships/image" Target="../media/image10.emf"/><Relationship Id="rId12" Type="http://schemas.openxmlformats.org/officeDocument/2006/relationships/customXml" Target="../ink/ink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6.xml"/><Relationship Id="rId5" Type="http://schemas.openxmlformats.org/officeDocument/2006/relationships/image" Target="../media/image7.png"/><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customXml" Target="../ink/ink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3.emf"/><Relationship Id="rId4" Type="http://schemas.openxmlformats.org/officeDocument/2006/relationships/customXml" Target="../ink/ink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27"/>
          <p:cNvSpPr>
            <a:spLocks noGrp="1" noChangeArrowheads="1"/>
          </p:cNvSpPr>
          <p:nvPr>
            <p:ph type="body" idx="1"/>
          </p:nvPr>
        </p:nvSpPr>
        <p:spPr>
          <a:xfrm>
            <a:off x="114300" y="0"/>
            <a:ext cx="8991600" cy="6629400"/>
          </a:xfrm>
        </p:spPr>
        <p:txBody>
          <a:bodyPr/>
          <a:lstStyle/>
          <a:p>
            <a:pPr eaLnBrk="1" hangingPunct="1">
              <a:buFontTx/>
              <a:buNone/>
            </a:pPr>
            <a:r>
              <a:rPr lang="en-US" dirty="0">
                <a:latin typeface="Calibri" charset="0"/>
              </a:rPr>
              <a:t>	 </a:t>
            </a:r>
          </a:p>
          <a:p>
            <a:pPr algn="ctr" eaLnBrk="1" hangingPunct="1">
              <a:buFontTx/>
              <a:buNone/>
            </a:pPr>
            <a:endParaRPr lang="en-US" sz="2000" i="1" dirty="0">
              <a:solidFill>
                <a:schemeClr val="tx2"/>
              </a:solidFill>
              <a:latin typeface="Tahoma" charset="0"/>
            </a:endParaRPr>
          </a:p>
          <a:p>
            <a:pPr algn="ctr" eaLnBrk="1" hangingPunct="1">
              <a:buFontTx/>
              <a:buNone/>
            </a:pPr>
            <a:endParaRPr lang="en-US" sz="2000" i="1" dirty="0">
              <a:solidFill>
                <a:schemeClr val="tx2"/>
              </a:solidFill>
              <a:latin typeface="Tahoma" charset="0"/>
            </a:endParaRPr>
          </a:p>
          <a:p>
            <a:pPr algn="ctr" eaLnBrk="1" hangingPunct="1">
              <a:buFontTx/>
              <a:buNone/>
            </a:pPr>
            <a:endParaRPr lang="en-US" sz="2000" i="1" dirty="0">
              <a:solidFill>
                <a:schemeClr val="tx2"/>
              </a:solidFill>
              <a:latin typeface="Tahoma" charset="0"/>
            </a:endParaRPr>
          </a:p>
          <a:p>
            <a:pPr algn="ctr" eaLnBrk="1" hangingPunct="1">
              <a:buFontTx/>
              <a:buNone/>
            </a:pPr>
            <a:r>
              <a:rPr lang="en-US" sz="3600" b="1" i="1" dirty="0">
                <a:latin typeface="+mj-lt"/>
              </a:rPr>
              <a:t>APPRECIATIVE INQUIRY IN PRACTICE: IMAGINING A BRIGHT FUTURE </a:t>
            </a:r>
          </a:p>
          <a:p>
            <a:pPr algn="ctr" eaLnBrk="1" hangingPunct="1">
              <a:buFontTx/>
              <a:buNone/>
            </a:pPr>
            <a:endParaRPr lang="en-US" sz="1400" dirty="0">
              <a:latin typeface="Tahoma" charset="0"/>
            </a:endParaRPr>
          </a:p>
          <a:p>
            <a:pPr algn="ctr" eaLnBrk="1" hangingPunct="1">
              <a:buFontTx/>
              <a:buNone/>
            </a:pPr>
            <a:endParaRPr lang="en-US" sz="1400" dirty="0">
              <a:latin typeface="Tahoma" charset="0"/>
            </a:endParaRPr>
          </a:p>
          <a:p>
            <a:pPr algn="ctr" eaLnBrk="1" hangingPunct="1">
              <a:buFontTx/>
              <a:buNone/>
            </a:pPr>
            <a:endParaRPr lang="en-US" sz="1400" dirty="0">
              <a:latin typeface="Tahoma" charset="0"/>
            </a:endParaRPr>
          </a:p>
          <a:p>
            <a:pPr algn="ctr" eaLnBrk="1" hangingPunct="1">
              <a:buFontTx/>
              <a:buNone/>
            </a:pPr>
            <a:endParaRPr lang="en-US" sz="1400" dirty="0">
              <a:latin typeface="Tahoma" charset="0"/>
            </a:endParaRPr>
          </a:p>
          <a:p>
            <a:pPr algn="ctr" eaLnBrk="1" hangingPunct="1">
              <a:buFontTx/>
              <a:buNone/>
            </a:pPr>
            <a:r>
              <a:rPr lang="en-US" sz="2800" dirty="0">
                <a:latin typeface="+mj-lt"/>
              </a:rPr>
              <a:t>Drs. Gary Mangiofico and Julie </a:t>
            </a:r>
            <a:r>
              <a:rPr lang="en-US" sz="2800" dirty="0" err="1">
                <a:latin typeface="+mj-lt"/>
              </a:rPr>
              <a:t>Chesley</a:t>
            </a:r>
            <a:endParaRPr lang="en-US" sz="2800" dirty="0">
              <a:latin typeface="+mj-lt"/>
            </a:endParaRPr>
          </a:p>
          <a:p>
            <a:pPr algn="ctr" eaLnBrk="1" hangingPunct="1">
              <a:buFontTx/>
              <a:buNone/>
            </a:pPr>
            <a:r>
              <a:rPr lang="en-US" sz="2800" dirty="0">
                <a:latin typeface="+mj-lt"/>
              </a:rPr>
              <a:t>And Colleagues</a:t>
            </a:r>
          </a:p>
          <a:p>
            <a:pPr algn="ctr" eaLnBrk="1" hangingPunct="1">
              <a:buFontTx/>
              <a:buNone/>
            </a:pPr>
            <a:r>
              <a:rPr lang="en-US" sz="2800" dirty="0">
                <a:latin typeface="+mj-lt"/>
              </a:rPr>
              <a:t>Pepperdine University</a:t>
            </a:r>
          </a:p>
          <a:p>
            <a:pPr algn="ctr">
              <a:buNone/>
            </a:pPr>
            <a:r>
              <a:rPr lang="en-US" altLang="en-US" sz="2400" dirty="0"/>
              <a:t>Graziadio School of Business &amp; Management</a:t>
            </a:r>
          </a:p>
          <a:p>
            <a:pPr algn="ctr" eaLnBrk="1" hangingPunct="1">
              <a:buFontTx/>
              <a:buNone/>
            </a:pPr>
            <a:endParaRPr lang="en-US" sz="2400" dirty="0">
              <a:latin typeface="+mj-lt"/>
            </a:endParaRPr>
          </a:p>
        </p:txBody>
      </p:sp>
    </p:spTree>
    <p:extLst>
      <p:ext uri="{BB962C8B-B14F-4D97-AF65-F5344CB8AC3E}">
        <p14:creationId xmlns:p14="http://schemas.microsoft.com/office/powerpoint/2010/main" val="1257851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5" name="Rectangle 5"/>
          <p:cNvSpPr>
            <a:spLocks noGrp="1" noChangeArrowheads="1"/>
          </p:cNvSpPr>
          <p:nvPr>
            <p:ph type="title"/>
          </p:nvPr>
        </p:nvSpPr>
        <p:spPr/>
        <p:txBody>
          <a:bodyPr>
            <a:normAutofit fontScale="90000"/>
          </a:bodyPr>
          <a:lstStyle/>
          <a:p>
            <a:pPr eaLnBrk="1" hangingPunct="1">
              <a:defRPr/>
            </a:pPr>
            <a:r>
              <a:rPr lang="en-US" b="1" dirty="0"/>
              <a:t>Deficit Focus: Consequences</a:t>
            </a:r>
            <a:br>
              <a:rPr lang="en-US" b="1" dirty="0"/>
            </a:br>
            <a:endParaRPr lang="en-US" b="1" dirty="0"/>
          </a:p>
        </p:txBody>
      </p:sp>
      <p:sp>
        <p:nvSpPr>
          <p:cNvPr id="358406" name="Rectangle 6"/>
          <p:cNvSpPr>
            <a:spLocks noGrp="1" noChangeArrowheads="1"/>
          </p:cNvSpPr>
          <p:nvPr>
            <p:ph idx="1"/>
          </p:nvPr>
        </p:nvSpPr>
        <p:spPr>
          <a:xfrm>
            <a:off x="304800" y="990600"/>
            <a:ext cx="5029200" cy="4953000"/>
          </a:xfrm>
        </p:spPr>
        <p:txBody>
          <a:bodyPr>
            <a:normAutofit lnSpcReduction="10000"/>
          </a:bodyPr>
          <a:lstStyle/>
          <a:p>
            <a:pPr>
              <a:lnSpc>
                <a:spcPct val="90000"/>
              </a:lnSpc>
            </a:pPr>
            <a:r>
              <a:rPr lang="en-US" sz="2800" dirty="0"/>
              <a:t>Fragmentation / </a:t>
            </a:r>
            <a:r>
              <a:rPr lang="en-AU" sz="2800" dirty="0"/>
              <a:t>Culture of blame</a:t>
            </a:r>
          </a:p>
          <a:p>
            <a:pPr>
              <a:lnSpc>
                <a:spcPct val="90000"/>
              </a:lnSpc>
            </a:pPr>
            <a:endParaRPr lang="en-US" sz="2800" dirty="0"/>
          </a:p>
          <a:p>
            <a:pPr eaLnBrk="1" hangingPunct="1">
              <a:lnSpc>
                <a:spcPct val="90000"/>
              </a:lnSpc>
            </a:pPr>
            <a:r>
              <a:rPr lang="en-US" sz="2800" dirty="0"/>
              <a:t>Cynicism</a:t>
            </a:r>
          </a:p>
          <a:p>
            <a:pPr eaLnBrk="1" hangingPunct="1">
              <a:lnSpc>
                <a:spcPct val="90000"/>
              </a:lnSpc>
            </a:pPr>
            <a:endParaRPr lang="en-AU" sz="2800" dirty="0"/>
          </a:p>
          <a:p>
            <a:pPr eaLnBrk="1" hangingPunct="1">
              <a:lnSpc>
                <a:spcPct val="90000"/>
              </a:lnSpc>
            </a:pPr>
            <a:r>
              <a:rPr lang="en-AU" sz="2800" dirty="0"/>
              <a:t>Fatigue</a:t>
            </a:r>
          </a:p>
          <a:p>
            <a:pPr eaLnBrk="1" hangingPunct="1">
              <a:lnSpc>
                <a:spcPct val="90000"/>
              </a:lnSpc>
            </a:pPr>
            <a:endParaRPr lang="en-AU" sz="2800" dirty="0"/>
          </a:p>
          <a:p>
            <a:pPr eaLnBrk="1" hangingPunct="1">
              <a:lnSpc>
                <a:spcPct val="90000"/>
              </a:lnSpc>
            </a:pPr>
            <a:r>
              <a:rPr lang="en-US" sz="2800" dirty="0"/>
              <a:t>Reliance on experts to “fix” the problem</a:t>
            </a:r>
          </a:p>
          <a:p>
            <a:pPr eaLnBrk="1" hangingPunct="1">
              <a:lnSpc>
                <a:spcPct val="90000"/>
              </a:lnSpc>
            </a:pPr>
            <a:endParaRPr lang="en-US" sz="2800" dirty="0"/>
          </a:p>
          <a:p>
            <a:pPr>
              <a:lnSpc>
                <a:spcPct val="90000"/>
              </a:lnSpc>
            </a:pPr>
            <a:r>
              <a:rPr lang="en-AU" sz="2800" dirty="0"/>
              <a:t>Slow:  </a:t>
            </a:r>
            <a:r>
              <a:rPr lang="en-US" sz="2800" dirty="0"/>
              <a:t>p</a:t>
            </a:r>
            <a:r>
              <a:rPr lang="en-AU" sz="2800" dirty="0"/>
              <a:t>uts attention on yesterday</a:t>
            </a:r>
            <a:r>
              <a:rPr lang="en-US" sz="2800" dirty="0">
                <a:latin typeface="Arial"/>
              </a:rPr>
              <a:t>’</a:t>
            </a:r>
            <a:r>
              <a:rPr lang="en-AU" sz="2800" dirty="0"/>
              <a:t>s causes</a:t>
            </a:r>
            <a:endParaRPr lang="en-US" sz="2800" dirty="0"/>
          </a:p>
          <a:p>
            <a:pPr eaLnBrk="1" hangingPunct="1">
              <a:lnSpc>
                <a:spcPct val="90000"/>
              </a:lnSpc>
            </a:pPr>
            <a:endParaRPr lang="en-US" sz="2800" dirty="0"/>
          </a:p>
          <a:p>
            <a:pPr marL="0" indent="0" eaLnBrk="1" hangingPunct="1">
              <a:lnSpc>
                <a:spcPct val="90000"/>
              </a:lnSpc>
              <a:buNone/>
            </a:pPr>
            <a:endParaRPr lang="en-AU" sz="2800" dirty="0"/>
          </a:p>
          <a:p>
            <a:pPr eaLnBrk="1" hangingPunct="1">
              <a:lnSpc>
                <a:spcPct val="90000"/>
              </a:lnSpc>
            </a:pPr>
            <a:endParaRPr lang="en-US" sz="2800" dirty="0"/>
          </a:p>
        </p:txBody>
      </p:sp>
      <p:pic>
        <p:nvPicPr>
          <p:cNvPr id="358407" name="Picture 7" descr="C:\My Documents\My Pictures\Youth\2555254.jpg"/>
          <p:cNvPicPr>
            <a:picLocks noChangeAspect="1" noChangeArrowheads="1"/>
          </p:cNvPicPr>
          <p:nvPr/>
        </p:nvPicPr>
        <p:blipFill>
          <a:blip r:embed="rId3" cstate="print"/>
          <a:srcRect/>
          <a:stretch>
            <a:fillRect/>
          </a:stretch>
        </p:blipFill>
        <p:spPr bwMode="auto">
          <a:xfrm>
            <a:off x="5486400" y="1143001"/>
            <a:ext cx="3200400" cy="4670692"/>
          </a:xfrm>
          <a:prstGeom prst="rect">
            <a:avLst/>
          </a:prstGeom>
          <a:noFill/>
          <a:ln w="9525">
            <a:noFill/>
            <a:miter lim="800000"/>
            <a:headEnd/>
            <a:tailEnd/>
          </a:ln>
        </p:spPr>
      </p:pic>
    </p:spTree>
    <p:extLst>
      <p:ext uri="{BB962C8B-B14F-4D97-AF65-F5344CB8AC3E}">
        <p14:creationId xmlns:p14="http://schemas.microsoft.com/office/powerpoint/2010/main" val="274479156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Typical Problem Solving Cycle</a:t>
            </a:r>
          </a:p>
        </p:txBody>
      </p:sp>
      <mc:AlternateContent xmlns:mc="http://schemas.openxmlformats.org/markup-compatibility/2006" xmlns:p14="http://schemas.microsoft.com/office/powerpoint/2010/main">
        <mc:Choice Requires="p14">
          <p:contentPart p14:bwMode="auto" r:id="rId3">
            <p14:nvContentPartPr>
              <p14:cNvPr id="11" name="Ink 10"/>
              <p14:cNvContentPartPr/>
              <p14:nvPr/>
            </p14:nvContentPartPr>
            <p14:xfrm>
              <a:off x="546251" y="3485221"/>
              <a:ext cx="6021000" cy="774000"/>
            </p14:xfrm>
          </p:contentPart>
        </mc:Choice>
        <mc:Fallback xmlns="">
          <p:pic>
            <p:nvPicPr>
              <p:cNvPr id="11" name="Ink 10"/>
              <p:cNvPicPr/>
              <p:nvPr/>
            </p:nvPicPr>
            <p:blipFill>
              <a:blip r:embed="rId4"/>
              <a:stretch>
                <a:fillRect/>
              </a:stretch>
            </p:blipFill>
            <p:spPr>
              <a:xfrm>
                <a:off x="528251" y="3467221"/>
                <a:ext cx="6057000" cy="810000"/>
              </a:xfrm>
              <a:prstGeom prst="rect">
                <a:avLst/>
              </a:prstGeom>
            </p:spPr>
          </p:pic>
        </mc:Fallback>
      </mc:AlternateContent>
      <p:pic>
        <p:nvPicPr>
          <p:cNvPr id="18" name="Content Placeholder 17"/>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914491" y="4013514"/>
            <a:ext cx="2667000" cy="1834208"/>
          </a:xfrm>
        </p:spPr>
      </p:pic>
      <p:sp>
        <p:nvSpPr>
          <p:cNvPr id="23" name="Right Brace 22"/>
          <p:cNvSpPr/>
          <p:nvPr/>
        </p:nvSpPr>
        <p:spPr>
          <a:xfrm>
            <a:off x="4428923" y="4116038"/>
            <a:ext cx="155448" cy="914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4744765" y="4388572"/>
            <a:ext cx="3587521" cy="369332"/>
          </a:xfrm>
          <a:prstGeom prst="rect">
            <a:avLst/>
          </a:prstGeom>
          <a:noFill/>
        </p:spPr>
        <p:txBody>
          <a:bodyPr wrap="none" rtlCol="0">
            <a:spAutoFit/>
          </a:bodyPr>
          <a:lstStyle/>
          <a:p>
            <a:r>
              <a:rPr lang="en-US" dirty="0"/>
              <a:t>Develop action plan to close the gap</a:t>
            </a:r>
          </a:p>
        </p:txBody>
      </p:sp>
      <p:sp>
        <p:nvSpPr>
          <p:cNvPr id="25" name="Multiply 24"/>
          <p:cNvSpPr/>
          <p:nvPr/>
        </p:nvSpPr>
        <p:spPr>
          <a:xfrm>
            <a:off x="3623564" y="4596271"/>
            <a:ext cx="914400" cy="914400"/>
          </a:xfrm>
          <a:prstGeom prst="mathMultiply">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57966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AI Focus</a:t>
            </a:r>
          </a:p>
        </p:txBody>
      </p:sp>
      <mc:AlternateContent xmlns:mc="http://schemas.openxmlformats.org/markup-compatibility/2006" xmlns:p14="http://schemas.microsoft.com/office/powerpoint/2010/main">
        <mc:Choice Requires="p14">
          <p:contentPart p14:bwMode="auto" r:id="rId3">
            <p14:nvContentPartPr>
              <p14:cNvPr id="11" name="Ink 10"/>
              <p14:cNvContentPartPr/>
              <p14:nvPr/>
            </p14:nvContentPartPr>
            <p14:xfrm>
              <a:off x="546251" y="3485221"/>
              <a:ext cx="6021000" cy="774000"/>
            </p14:xfrm>
          </p:contentPart>
        </mc:Choice>
        <mc:Fallback xmlns="">
          <p:pic>
            <p:nvPicPr>
              <p:cNvPr id="11" name="Ink 10"/>
              <p:cNvPicPr/>
              <p:nvPr/>
            </p:nvPicPr>
            <p:blipFill>
              <a:blip r:embed="rId4"/>
              <a:stretch>
                <a:fillRect/>
              </a:stretch>
            </p:blipFill>
            <p:spPr>
              <a:xfrm>
                <a:off x="528251" y="3467221"/>
                <a:ext cx="6057000" cy="810000"/>
              </a:xfrm>
              <a:prstGeom prst="rect">
                <a:avLst/>
              </a:prstGeom>
            </p:spPr>
          </p:pic>
        </mc:Fallback>
      </mc:AlternateContent>
      <p:pic>
        <p:nvPicPr>
          <p:cNvPr id="18" name="Content Placeholder 17"/>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780581" y="3981030"/>
            <a:ext cx="2667000" cy="1834208"/>
          </a:xfrm>
        </p:spPr>
      </p:pic>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4251371" y="2220541"/>
              <a:ext cx="360" cy="360"/>
            </p14:xfrm>
          </p:contentPart>
        </mc:Choice>
        <mc:Fallback xmlns="">
          <p:pic>
            <p:nvPicPr>
              <p:cNvPr id="7" name="Ink 6"/>
              <p:cNvPicPr/>
              <p:nvPr/>
            </p:nvPicPr>
            <p:blipFill>
              <a:blip r:embed="rId7"/>
              <a:stretch>
                <a:fillRect/>
              </a:stretch>
            </p:blipFill>
            <p:spPr>
              <a:xfrm>
                <a:off x="4238771" y="2207941"/>
                <a:ext cx="25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4251371" y="2220541"/>
              <a:ext cx="360" cy="360"/>
            </p14:xfrm>
          </p:contentPart>
        </mc:Choice>
        <mc:Fallback xmlns="">
          <p:pic>
            <p:nvPicPr>
              <p:cNvPr id="8" name="Ink 7"/>
              <p:cNvPicPr/>
              <p:nvPr/>
            </p:nvPicPr>
            <p:blipFill>
              <a:blip r:embed="rId7"/>
              <a:stretch>
                <a:fillRect/>
              </a:stretch>
            </p:blipFill>
            <p:spPr>
              <a:xfrm>
                <a:off x="4238771" y="2207941"/>
                <a:ext cx="25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p14:cNvContentPartPr/>
              <p14:nvPr/>
            </p14:nvContentPartPr>
            <p14:xfrm>
              <a:off x="4275131" y="2066461"/>
              <a:ext cx="360" cy="360"/>
            </p14:xfrm>
          </p:contentPart>
        </mc:Choice>
        <mc:Fallback xmlns="">
          <p:pic>
            <p:nvPicPr>
              <p:cNvPr id="9" name="Ink 8"/>
              <p:cNvPicPr/>
              <p:nvPr/>
            </p:nvPicPr>
            <p:blipFill>
              <a:blip r:embed="rId10"/>
              <a:stretch>
                <a:fillRect/>
              </a:stretch>
            </p:blipFill>
            <p:spPr>
              <a:xfrm>
                <a:off x="4262531" y="2053861"/>
                <a:ext cx="25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p14:cNvContentPartPr/>
              <p14:nvPr/>
            </p14:nvContentPartPr>
            <p14:xfrm>
              <a:off x="4275131" y="2066461"/>
              <a:ext cx="360" cy="360"/>
            </p14:xfrm>
          </p:contentPart>
        </mc:Choice>
        <mc:Fallback xmlns="">
          <p:pic>
            <p:nvPicPr>
              <p:cNvPr id="10" name="Ink 9"/>
              <p:cNvPicPr/>
              <p:nvPr/>
            </p:nvPicPr>
            <p:blipFill>
              <a:blip r:embed="rId10"/>
              <a:stretch>
                <a:fillRect/>
              </a:stretch>
            </p:blipFill>
            <p:spPr>
              <a:xfrm>
                <a:off x="4262531" y="2053861"/>
                <a:ext cx="25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4382051" y="2030821"/>
              <a:ext cx="360" cy="12240"/>
            </p14:xfrm>
          </p:contentPart>
        </mc:Choice>
        <mc:Fallback xmlns="">
          <p:pic>
            <p:nvPicPr>
              <p:cNvPr id="12" name="Ink 11"/>
              <p:cNvPicPr/>
              <p:nvPr/>
            </p:nvPicPr>
            <p:blipFill>
              <a:blip r:embed="rId13"/>
              <a:stretch>
                <a:fillRect/>
              </a:stretch>
            </p:blipFill>
            <p:spPr>
              <a:xfrm>
                <a:off x="4369451" y="2018221"/>
                <a:ext cx="25560" cy="37440"/>
              </a:xfrm>
              <a:prstGeom prst="rect">
                <a:avLst/>
              </a:prstGeom>
            </p:spPr>
          </p:pic>
        </mc:Fallback>
      </mc:AlternateContent>
      <p:sp>
        <p:nvSpPr>
          <p:cNvPr id="15" name="TextBox 14"/>
          <p:cNvSpPr txBox="1"/>
          <p:nvPr/>
        </p:nvSpPr>
        <p:spPr>
          <a:xfrm>
            <a:off x="4650668" y="1741254"/>
            <a:ext cx="3833165" cy="646331"/>
          </a:xfrm>
          <a:prstGeom prst="rect">
            <a:avLst/>
          </a:prstGeom>
          <a:noFill/>
        </p:spPr>
        <p:txBody>
          <a:bodyPr wrap="none" rtlCol="0">
            <a:spAutoFit/>
          </a:bodyPr>
          <a:lstStyle/>
          <a:p>
            <a:r>
              <a:rPr lang="en-US" dirty="0"/>
              <a:t>When you’re at your best, what would </a:t>
            </a:r>
          </a:p>
          <a:p>
            <a:r>
              <a:rPr lang="en-US" dirty="0"/>
              <a:t>that look like? </a:t>
            </a:r>
          </a:p>
        </p:txBody>
      </p:sp>
      <p:sp>
        <p:nvSpPr>
          <p:cNvPr id="19" name="Multiply 18"/>
          <p:cNvSpPr/>
          <p:nvPr/>
        </p:nvSpPr>
        <p:spPr>
          <a:xfrm>
            <a:off x="3657600" y="171355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3528052" y="4566854"/>
            <a:ext cx="914400" cy="914400"/>
          </a:xfrm>
          <a:prstGeom prst="mathMultiply">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1" name="Right Brace 20"/>
          <p:cNvSpPr/>
          <p:nvPr/>
        </p:nvSpPr>
        <p:spPr>
          <a:xfrm>
            <a:off x="4428923" y="4116038"/>
            <a:ext cx="155448" cy="914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9026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AI Focus</a:t>
            </a:r>
          </a:p>
        </p:txBody>
      </p:sp>
      <p:pic>
        <p:nvPicPr>
          <p:cNvPr id="18" name="Content Placeholder 1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9751" y="4035896"/>
            <a:ext cx="2667000" cy="1834208"/>
          </a:xfrm>
        </p:spPr>
      </p:pic>
      <p:sp>
        <p:nvSpPr>
          <p:cNvPr id="15" name="TextBox 14"/>
          <p:cNvSpPr txBox="1"/>
          <p:nvPr/>
        </p:nvSpPr>
        <p:spPr>
          <a:xfrm>
            <a:off x="378750" y="1483633"/>
            <a:ext cx="4192238" cy="830997"/>
          </a:xfrm>
          <a:prstGeom prst="rect">
            <a:avLst/>
          </a:prstGeom>
          <a:noFill/>
        </p:spPr>
        <p:txBody>
          <a:bodyPr wrap="none" rtlCol="0">
            <a:spAutoFit/>
          </a:bodyPr>
          <a:lstStyle/>
          <a:p>
            <a:r>
              <a:rPr lang="en-US" sz="2400" dirty="0"/>
              <a:t>When you’re at your best, what </a:t>
            </a:r>
          </a:p>
          <a:p>
            <a:r>
              <a:rPr lang="en-US" sz="2400" dirty="0"/>
              <a:t>would that look like? </a:t>
            </a:r>
          </a:p>
        </p:txBody>
      </p:sp>
      <p:sp>
        <p:nvSpPr>
          <p:cNvPr id="2" name="Right Brace 1"/>
          <p:cNvSpPr/>
          <p:nvPr/>
        </p:nvSpPr>
        <p:spPr>
          <a:xfrm>
            <a:off x="4632373" y="1656921"/>
            <a:ext cx="406192" cy="3113421"/>
          </a:xfrm>
          <a:prstGeom prst="rightBrace">
            <a:avLst>
              <a:gd name="adj1" fmla="val 0"/>
              <a:gd name="adj2" fmla="val 5000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4" name="TextBox 3"/>
          <p:cNvSpPr txBox="1"/>
          <p:nvPr/>
        </p:nvSpPr>
        <p:spPr>
          <a:xfrm>
            <a:off x="1019721" y="2678819"/>
            <a:ext cx="3777894" cy="461665"/>
          </a:xfrm>
          <a:prstGeom prst="rect">
            <a:avLst/>
          </a:prstGeom>
          <a:noFill/>
        </p:spPr>
        <p:txBody>
          <a:bodyPr wrap="none" rtlCol="0">
            <a:spAutoFit/>
          </a:bodyPr>
          <a:lstStyle/>
          <a:p>
            <a:r>
              <a:rPr lang="en-US" sz="2400" dirty="0"/>
              <a:t>Action plan to close this gap!</a:t>
            </a:r>
          </a:p>
        </p:txBody>
      </p:sp>
      <p:sp>
        <p:nvSpPr>
          <p:cNvPr id="6" name="Multiply 5"/>
          <p:cNvSpPr/>
          <p:nvPr/>
        </p:nvSpPr>
        <p:spPr>
          <a:xfrm>
            <a:off x="7347893" y="1026433"/>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3776421" y="4498504"/>
            <a:ext cx="914400" cy="914400"/>
          </a:xfrm>
          <a:prstGeom prst="mathMultiply">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mc:AlternateContent xmlns:mc="http://schemas.openxmlformats.org/markup-compatibility/2006" xmlns:p14="http://schemas.microsoft.com/office/powerpoint/2010/main">
        <mc:Choice Requires="p14">
          <p:contentPart p14:bwMode="auto" r:id="rId4">
            <p14:nvContentPartPr>
              <p14:cNvPr id="23" name="Ink 22"/>
              <p14:cNvContentPartPr/>
              <p14:nvPr/>
            </p14:nvContentPartPr>
            <p14:xfrm>
              <a:off x="546251" y="2945221"/>
              <a:ext cx="6021000" cy="1314000"/>
            </p14:xfrm>
          </p:contentPart>
        </mc:Choice>
        <mc:Fallback xmlns="">
          <p:pic>
            <p:nvPicPr>
              <p:cNvPr id="23" name="Ink 22"/>
              <p:cNvPicPr/>
              <p:nvPr/>
            </p:nvPicPr>
            <p:blipFill>
              <a:blip r:embed="rId5"/>
              <a:stretch>
                <a:fillRect/>
              </a:stretch>
            </p:blipFill>
            <p:spPr>
              <a:xfrm>
                <a:off x="528251" y="2926141"/>
                <a:ext cx="6057000" cy="1351080"/>
              </a:xfrm>
              <a:prstGeom prst="rect">
                <a:avLst/>
              </a:prstGeom>
            </p:spPr>
          </p:pic>
        </mc:Fallback>
      </mc:AlternateContent>
      <p:pic>
        <p:nvPicPr>
          <p:cNvPr id="35" name="Picture 2" descr="http://assets.bizjournals.com/albuquerque/news/upward-arrow-blue-600*750.jpg?v=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7989" y="1874566"/>
            <a:ext cx="3386789" cy="166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136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57" y="9939"/>
            <a:ext cx="11020511" cy="6887818"/>
          </a:xfrm>
          <a:prstGeom prst="rect">
            <a:avLst/>
          </a:prstGeom>
        </p:spPr>
      </p:pic>
      <p:sp>
        <p:nvSpPr>
          <p:cNvPr id="5" name="TextBox 4"/>
          <p:cNvSpPr txBox="1"/>
          <p:nvPr/>
        </p:nvSpPr>
        <p:spPr>
          <a:xfrm>
            <a:off x="2667000" y="2057400"/>
            <a:ext cx="5638800" cy="2308324"/>
          </a:xfrm>
          <a:prstGeom prst="rect">
            <a:avLst/>
          </a:prstGeom>
          <a:noFill/>
        </p:spPr>
        <p:txBody>
          <a:bodyPr wrap="square" rtlCol="0">
            <a:spAutoFit/>
          </a:bodyPr>
          <a:lstStyle/>
          <a:p>
            <a:pPr algn="ctr"/>
            <a:r>
              <a:rPr lang="en-US" sz="3600" dirty="0">
                <a:solidFill>
                  <a:schemeClr val="bg1"/>
                </a:solidFill>
              </a:rPr>
              <a:t>If we carry parts of the past into the future, they should be what is best about the past</a:t>
            </a:r>
          </a:p>
        </p:txBody>
      </p:sp>
    </p:spTree>
    <p:extLst>
      <p:ext uri="{BB962C8B-B14F-4D97-AF65-F5344CB8AC3E}">
        <p14:creationId xmlns:p14="http://schemas.microsoft.com/office/powerpoint/2010/main" val="1504732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body" idx="4294967295"/>
          </p:nvPr>
        </p:nvSpPr>
        <p:spPr/>
        <p:txBody>
          <a:bodyPr/>
          <a:lstStyle/>
          <a:p>
            <a:pPr eaLnBrk="1" hangingPunct="1">
              <a:buFontTx/>
              <a:buNone/>
            </a:pPr>
            <a:r>
              <a:rPr lang="en-US" dirty="0">
                <a:latin typeface="Calibri" charset="0"/>
                <a:cs typeface="Times New Roman" charset="0"/>
              </a:rPr>
              <a:t> </a:t>
            </a:r>
            <a:r>
              <a:rPr lang="en-US" sz="2800" dirty="0">
                <a:latin typeface="Calibri" charset="0"/>
                <a:cs typeface="Times New Roman" charset="0"/>
              </a:rPr>
              <a:t>   </a:t>
            </a:r>
            <a:r>
              <a:rPr lang="en-US" sz="2800" dirty="0">
                <a:latin typeface="Tahoma" charset="0"/>
                <a:cs typeface="Times New Roman" charset="0"/>
              </a:rPr>
              <a:t>Healthy organizations begin the process of change by inquiring about and building upon the positive aspects of its people and their experience. Building on the positive leads the organization to focus on what it does well and to create an image of a future based on its own best practices and highest values.</a:t>
            </a:r>
            <a:endParaRPr lang="en-US" sz="2800" dirty="0">
              <a:latin typeface="Calibri" charset="0"/>
              <a:cs typeface="Times New Roman" charset="0"/>
            </a:endParaRPr>
          </a:p>
        </p:txBody>
      </p:sp>
      <p:sp>
        <p:nvSpPr>
          <p:cNvPr id="35843" name="Rectangle 3"/>
          <p:cNvSpPr>
            <a:spLocks noGrp="1" noChangeArrowheads="1"/>
          </p:cNvSpPr>
          <p:nvPr>
            <p:ph type="title" idx="4294967295"/>
          </p:nvPr>
        </p:nvSpPr>
        <p:spPr/>
        <p:txBody>
          <a:bodyPr rtlCol="0">
            <a:noAutofit/>
          </a:bodyPr>
          <a:lstStyle/>
          <a:p>
            <a:pPr eaLnBrk="1" fontAlgn="auto" hangingPunct="1">
              <a:spcAft>
                <a:spcPts val="0"/>
              </a:spcAft>
              <a:defRPr/>
            </a:pPr>
            <a:r>
              <a:rPr lang="en-US" sz="4000" b="1" u="sng" dirty="0">
                <a:ea typeface="+mj-ea"/>
                <a:cs typeface="Times New Roman" pitchFamily="18" charset="0"/>
              </a:rPr>
              <a:t>DEFINE</a:t>
            </a:r>
            <a:r>
              <a:rPr lang="en-US" sz="4000" b="1" dirty="0">
                <a:ea typeface="+mj-ea"/>
                <a:cs typeface="Times New Roman" pitchFamily="18" charset="0"/>
              </a:rPr>
              <a:t>: Choose The Positive as the Focus of Inquiry</a:t>
            </a:r>
          </a:p>
        </p:txBody>
      </p:sp>
    </p:spTree>
    <p:extLst>
      <p:ext uri="{BB962C8B-B14F-4D97-AF65-F5344CB8AC3E}">
        <p14:creationId xmlns:p14="http://schemas.microsoft.com/office/powerpoint/2010/main" val="201427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228600" y="228600"/>
            <a:ext cx="8458200" cy="1295400"/>
          </a:xfrm>
        </p:spPr>
        <p:txBody>
          <a:bodyPr>
            <a:noAutofit/>
          </a:bodyPr>
          <a:lstStyle/>
          <a:p>
            <a:pPr eaLnBrk="1" hangingPunct="1"/>
            <a:r>
              <a:rPr lang="en-US" sz="4000" b="1" dirty="0">
                <a:latin typeface="+mn-lt"/>
              </a:rPr>
              <a:t>The Art of the Question</a:t>
            </a:r>
            <a:br>
              <a:rPr lang="en-US" sz="4000" b="1" dirty="0">
                <a:latin typeface="+mn-lt"/>
              </a:rPr>
            </a:br>
            <a:r>
              <a:rPr lang="en-US" sz="4000" b="1" dirty="0">
                <a:latin typeface="+mn-lt"/>
              </a:rPr>
              <a:t>Focus on Problems or Possibilities?</a:t>
            </a:r>
          </a:p>
        </p:txBody>
      </p:sp>
      <p:sp>
        <p:nvSpPr>
          <p:cNvPr id="96258" name="Rectangle 3"/>
          <p:cNvSpPr>
            <a:spLocks noGrp="1" noChangeArrowheads="1"/>
          </p:cNvSpPr>
          <p:nvPr>
            <p:ph type="body" sz="half" idx="1"/>
          </p:nvPr>
        </p:nvSpPr>
        <p:spPr>
          <a:xfrm>
            <a:off x="457200" y="1600200"/>
            <a:ext cx="4032250" cy="4525963"/>
          </a:xfrm>
        </p:spPr>
        <p:txBody>
          <a:bodyPr/>
          <a:lstStyle/>
          <a:p>
            <a:pPr eaLnBrk="1" hangingPunct="1">
              <a:lnSpc>
                <a:spcPct val="90000"/>
              </a:lnSpc>
              <a:buClr>
                <a:schemeClr val="tx2"/>
              </a:buClr>
              <a:buFont typeface="Wingdings" charset="0"/>
              <a:buChar char="Ø"/>
            </a:pPr>
            <a:r>
              <a:rPr lang="en-US" dirty="0">
                <a:solidFill>
                  <a:schemeClr val="tx2"/>
                </a:solidFill>
                <a:latin typeface="Arial" charset="0"/>
              </a:rPr>
              <a:t>Why do we have such low morale</a:t>
            </a:r>
            <a:r>
              <a:rPr lang="en-US" altLang="ja-JP" dirty="0">
                <a:solidFill>
                  <a:schemeClr val="tx2"/>
                </a:solidFill>
                <a:latin typeface="Arial" charset="0"/>
              </a:rPr>
              <a:t>?</a:t>
            </a:r>
          </a:p>
          <a:p>
            <a:pPr eaLnBrk="1" hangingPunct="1">
              <a:lnSpc>
                <a:spcPct val="90000"/>
              </a:lnSpc>
              <a:buClr>
                <a:schemeClr val="tx2"/>
              </a:buClr>
              <a:buFont typeface="Wingdings" charset="0"/>
              <a:buChar char="Ø"/>
            </a:pPr>
            <a:r>
              <a:rPr lang="en-US" dirty="0">
                <a:latin typeface="Arial" charset="0"/>
              </a:rPr>
              <a:t>Why do I have to be on such a dysfunctional team?</a:t>
            </a:r>
          </a:p>
          <a:p>
            <a:pPr eaLnBrk="1" hangingPunct="1">
              <a:lnSpc>
                <a:spcPct val="90000"/>
              </a:lnSpc>
              <a:buClr>
                <a:schemeClr val="tx2"/>
              </a:buClr>
              <a:buFont typeface="Wingdings" charset="0"/>
              <a:buChar char="Ø"/>
            </a:pPr>
            <a:r>
              <a:rPr lang="en-US" dirty="0">
                <a:solidFill>
                  <a:schemeClr val="tx2"/>
                </a:solidFill>
                <a:latin typeface="Arial" charset="0"/>
              </a:rPr>
              <a:t>Why do we have such high turnover?</a:t>
            </a:r>
          </a:p>
          <a:p>
            <a:pPr eaLnBrk="1" hangingPunct="1">
              <a:lnSpc>
                <a:spcPct val="90000"/>
              </a:lnSpc>
              <a:buClr>
                <a:schemeClr val="tx2"/>
              </a:buClr>
              <a:buFont typeface="Wingdings" charset="0"/>
              <a:buChar char="Ø"/>
            </a:pPr>
            <a:r>
              <a:rPr lang="en-US" dirty="0">
                <a:latin typeface="Arial" charset="0"/>
              </a:rPr>
              <a:t>Why are there so many complaints?</a:t>
            </a:r>
            <a:endParaRPr lang="en-US" dirty="0">
              <a:solidFill>
                <a:schemeClr val="tx2"/>
              </a:solidFill>
              <a:latin typeface="Arial" charset="0"/>
            </a:endParaRPr>
          </a:p>
          <a:p>
            <a:pPr eaLnBrk="1" hangingPunct="1">
              <a:lnSpc>
                <a:spcPct val="90000"/>
              </a:lnSpc>
            </a:pPr>
            <a:endParaRPr lang="en-US" dirty="0">
              <a:latin typeface="Arial" charset="0"/>
            </a:endParaRPr>
          </a:p>
        </p:txBody>
      </p:sp>
      <p:sp>
        <p:nvSpPr>
          <p:cNvPr id="96259" name="Rectangle 4"/>
          <p:cNvSpPr>
            <a:spLocks noGrp="1" noChangeArrowheads="1"/>
          </p:cNvSpPr>
          <p:nvPr>
            <p:ph type="body" sz="half" idx="2"/>
          </p:nvPr>
        </p:nvSpPr>
        <p:spPr>
          <a:xfrm>
            <a:off x="4654550" y="1600200"/>
            <a:ext cx="4032250" cy="4525963"/>
          </a:xfrm>
        </p:spPr>
        <p:txBody>
          <a:bodyPr>
            <a:normAutofit lnSpcReduction="10000"/>
          </a:bodyPr>
          <a:lstStyle/>
          <a:p>
            <a:pPr eaLnBrk="1" hangingPunct="1">
              <a:lnSpc>
                <a:spcPct val="90000"/>
              </a:lnSpc>
              <a:buClr>
                <a:schemeClr val="tx2"/>
              </a:buClr>
              <a:buFont typeface="Wingdings" charset="0"/>
              <a:buChar char="Ø"/>
            </a:pPr>
            <a:r>
              <a:rPr lang="en-US" sz="2400" dirty="0">
                <a:solidFill>
                  <a:schemeClr val="tx2"/>
                </a:solidFill>
                <a:latin typeface="Arial" charset="0"/>
              </a:rPr>
              <a:t>When have we been the most motivated and engaged?</a:t>
            </a:r>
          </a:p>
          <a:p>
            <a:pPr eaLnBrk="1" hangingPunct="1">
              <a:lnSpc>
                <a:spcPct val="90000"/>
              </a:lnSpc>
              <a:buClr>
                <a:schemeClr val="tx2"/>
              </a:buClr>
              <a:buFont typeface="Wingdings" charset="0"/>
              <a:buChar char="Ø"/>
            </a:pPr>
            <a:r>
              <a:rPr lang="en-US" sz="2400" dirty="0">
                <a:latin typeface="Arial" charset="0"/>
              </a:rPr>
              <a:t>When have we worked together the best as a team</a:t>
            </a:r>
            <a:r>
              <a:rPr lang="en-US" altLang="ja-JP" sz="2400" dirty="0">
                <a:latin typeface="Arial" charset="0"/>
              </a:rPr>
              <a:t>?</a:t>
            </a:r>
          </a:p>
          <a:p>
            <a:pPr eaLnBrk="1" hangingPunct="1">
              <a:lnSpc>
                <a:spcPct val="90000"/>
              </a:lnSpc>
              <a:buClr>
                <a:schemeClr val="tx2"/>
              </a:buClr>
              <a:buFont typeface="Wingdings" charset="0"/>
              <a:buChar char="Ø"/>
            </a:pPr>
            <a:r>
              <a:rPr lang="en-US" sz="2400" dirty="0">
                <a:solidFill>
                  <a:schemeClr val="tx2"/>
                </a:solidFill>
                <a:latin typeface="Arial" charset="0"/>
              </a:rPr>
              <a:t>What conditions create a magnetic work environment?</a:t>
            </a:r>
          </a:p>
          <a:p>
            <a:pPr eaLnBrk="1" hangingPunct="1">
              <a:lnSpc>
                <a:spcPct val="90000"/>
              </a:lnSpc>
              <a:buClr>
                <a:schemeClr val="tx2"/>
              </a:buClr>
              <a:buFont typeface="Wingdings" charset="0"/>
              <a:buChar char="Ø"/>
            </a:pPr>
            <a:r>
              <a:rPr lang="en-US" sz="2400" dirty="0">
                <a:latin typeface="Arial" charset="0"/>
              </a:rPr>
              <a:t>When have we successfully had outstanding support and enthusiasm?</a:t>
            </a:r>
            <a:endParaRPr lang="en-US" dirty="0">
              <a:latin typeface="Arial" charset="0"/>
            </a:endParaRPr>
          </a:p>
          <a:p>
            <a:pPr eaLnBrk="1" hangingPunct="1">
              <a:lnSpc>
                <a:spcPct val="90000"/>
              </a:lnSpc>
            </a:pPr>
            <a:endParaRPr lang="en-US" sz="2400" dirty="0">
              <a:latin typeface="Arial" charset="0"/>
            </a:endParaRPr>
          </a:p>
        </p:txBody>
      </p:sp>
    </p:spTree>
    <p:extLst>
      <p:ext uri="{BB962C8B-B14F-4D97-AF65-F5344CB8AC3E}">
        <p14:creationId xmlns:p14="http://schemas.microsoft.com/office/powerpoint/2010/main" val="426651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p:bldP spid="9625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533400"/>
            <a:ext cx="8610600" cy="1219200"/>
          </a:xfrm>
        </p:spPr>
        <p:txBody>
          <a:bodyPr rtlCol="0">
            <a:noAutofit/>
          </a:bodyPr>
          <a:lstStyle/>
          <a:p>
            <a:pPr eaLnBrk="1" fontAlgn="auto" hangingPunct="1">
              <a:spcAft>
                <a:spcPts val="0"/>
              </a:spcAft>
              <a:defRPr/>
            </a:pPr>
            <a:r>
              <a:rPr lang="en-US" sz="4000" b="1" u="sng" dirty="0">
                <a:ea typeface="+mj-ea"/>
                <a:cs typeface="Times New Roman" pitchFamily="18" charset="0"/>
              </a:rPr>
              <a:t>DISCOVER</a:t>
            </a:r>
            <a:r>
              <a:rPr lang="en-US" sz="4000" b="1" dirty="0">
                <a:ea typeface="+mj-ea"/>
                <a:cs typeface="Times New Roman" pitchFamily="18" charset="0"/>
              </a:rPr>
              <a:t>: Uncover Meaning &amp; Purpose Through Story Telling</a:t>
            </a:r>
            <a:br>
              <a:rPr lang="en-US" sz="4000" b="1" dirty="0">
                <a:ea typeface="+mj-ea"/>
                <a:cs typeface="Times New Roman" pitchFamily="18" charset="0"/>
              </a:rPr>
            </a:br>
            <a:endParaRPr lang="en-US" sz="4000" b="1" dirty="0">
              <a:ea typeface="+mj-ea"/>
              <a:cs typeface="Times New Roman" pitchFamily="18" charset="0"/>
            </a:endParaRPr>
          </a:p>
        </p:txBody>
      </p:sp>
      <p:sp>
        <p:nvSpPr>
          <p:cNvPr id="57346" name="Rectangle 3"/>
          <p:cNvSpPr>
            <a:spLocks noGrp="1" noChangeArrowheads="1"/>
          </p:cNvSpPr>
          <p:nvPr>
            <p:ph type="body" idx="1"/>
          </p:nvPr>
        </p:nvSpPr>
        <p:spPr>
          <a:xfrm>
            <a:off x="381000" y="1676400"/>
            <a:ext cx="8382000" cy="4191000"/>
          </a:xfrm>
        </p:spPr>
        <p:txBody>
          <a:bodyPr>
            <a:normAutofit/>
          </a:bodyPr>
          <a:lstStyle/>
          <a:p>
            <a:pPr eaLnBrk="1" hangingPunct="1">
              <a:buFontTx/>
              <a:buNone/>
            </a:pPr>
            <a:r>
              <a:rPr lang="en-US" dirty="0">
                <a:latin typeface="Tahoma" charset="0"/>
                <a:cs typeface="Times New Roman" charset="0"/>
              </a:rPr>
              <a:t>   </a:t>
            </a:r>
            <a:r>
              <a:rPr lang="en-US" dirty="0">
                <a:latin typeface="+mj-lt"/>
                <a:cs typeface="Times New Roman" charset="0"/>
              </a:rPr>
              <a:t>Appreciative Inquiry begins with a conversation (called an appreciative interview) in which people share stories about those things within the organization that they value – things they want to expand and extend in the future.  Through the interviews, people identify the themes that connect with their most deeply held beliefs and values.</a:t>
            </a:r>
            <a:endParaRPr lang="en-US" dirty="0">
              <a:latin typeface="+mj-lt"/>
            </a:endParaRPr>
          </a:p>
        </p:txBody>
      </p:sp>
    </p:spTree>
    <p:extLst>
      <p:ext uri="{BB962C8B-B14F-4D97-AF65-F5344CB8AC3E}">
        <p14:creationId xmlns:p14="http://schemas.microsoft.com/office/powerpoint/2010/main" val="3335168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rtlCol="0">
            <a:noAutofit/>
          </a:bodyPr>
          <a:lstStyle/>
          <a:p>
            <a:pPr eaLnBrk="1" fontAlgn="auto" hangingPunct="1">
              <a:spcAft>
                <a:spcPts val="0"/>
              </a:spcAft>
              <a:defRPr/>
            </a:pPr>
            <a:r>
              <a:rPr lang="en-US" sz="4000" b="1" dirty="0">
                <a:latin typeface="+mn-lt"/>
              </a:rPr>
              <a:t>Inquire into stories about what gives life (DISCOVER)</a:t>
            </a:r>
          </a:p>
        </p:txBody>
      </p:sp>
      <p:sp>
        <p:nvSpPr>
          <p:cNvPr id="65538" name="Rectangle 3"/>
          <p:cNvSpPr>
            <a:spLocks noGrp="1" noChangeArrowheads="1"/>
          </p:cNvSpPr>
          <p:nvPr>
            <p:ph type="body" sz="half" idx="1"/>
          </p:nvPr>
        </p:nvSpPr>
        <p:spPr>
          <a:xfrm>
            <a:off x="8906" y="1426544"/>
            <a:ext cx="5181600" cy="4525963"/>
          </a:xfrm>
        </p:spPr>
        <p:txBody>
          <a:bodyPr>
            <a:normAutofit/>
          </a:bodyPr>
          <a:lstStyle/>
          <a:p>
            <a:pPr eaLnBrk="1" hangingPunct="1">
              <a:lnSpc>
                <a:spcPct val="90000"/>
              </a:lnSpc>
            </a:pPr>
            <a:r>
              <a:rPr lang="en-US" sz="2400" dirty="0">
                <a:latin typeface="+mj-lt"/>
              </a:rPr>
              <a:t>Get into pairs with someone you don’t know </a:t>
            </a:r>
          </a:p>
          <a:p>
            <a:pPr eaLnBrk="1" hangingPunct="1">
              <a:lnSpc>
                <a:spcPct val="90000"/>
              </a:lnSpc>
            </a:pPr>
            <a:r>
              <a:rPr lang="en-US" sz="2400" dirty="0"/>
              <a:t>Read page 9 in your workbook, and interview each other using questions on page 10 for 40 min.  Go through 1 interview at a time.  </a:t>
            </a:r>
            <a:r>
              <a:rPr lang="en-US" sz="2400" b="1" i="1" dirty="0"/>
              <a:t>Take your time</a:t>
            </a:r>
            <a:r>
              <a:rPr lang="en-US" sz="2400" dirty="0"/>
              <a:t>. </a:t>
            </a:r>
          </a:p>
          <a:p>
            <a:pPr lvl="1">
              <a:lnSpc>
                <a:spcPct val="90000"/>
              </a:lnSpc>
            </a:pPr>
            <a:r>
              <a:rPr lang="en-US" sz="2000" dirty="0"/>
              <a:t>20 min A            B        </a:t>
            </a:r>
          </a:p>
          <a:p>
            <a:pPr lvl="1">
              <a:lnSpc>
                <a:spcPct val="90000"/>
              </a:lnSpc>
            </a:pPr>
            <a:r>
              <a:rPr lang="en-US" sz="2000" dirty="0"/>
              <a:t>20 min B            A</a:t>
            </a:r>
            <a:endParaRPr lang="en-US" sz="2000" dirty="0">
              <a:latin typeface="+mj-lt"/>
            </a:endParaRPr>
          </a:p>
          <a:p>
            <a:pPr>
              <a:buClr>
                <a:schemeClr val="tx2">
                  <a:lumMod val="50000"/>
                  <a:lumOff val="50000"/>
                </a:schemeClr>
              </a:buClr>
              <a:buFontTx/>
              <a:buChar char="•"/>
            </a:pPr>
            <a:r>
              <a:rPr lang="en-US" sz="2400" dirty="0"/>
              <a:t>Take your time and look for richness and detail in the stories</a:t>
            </a:r>
          </a:p>
          <a:p>
            <a:pPr>
              <a:buClr>
                <a:schemeClr val="tx2">
                  <a:lumMod val="50000"/>
                  <a:lumOff val="50000"/>
                </a:schemeClr>
              </a:buClr>
              <a:buFontTx/>
              <a:buChar char="•"/>
            </a:pPr>
            <a:r>
              <a:rPr lang="en-US" sz="2400" dirty="0"/>
              <a:t>Jot down what excites or interests you…Stay curious</a:t>
            </a:r>
          </a:p>
        </p:txBody>
      </p:sp>
      <p:pic>
        <p:nvPicPr>
          <p:cNvPr id="65539" name="Picture 4" descr="The Cousin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1676400"/>
            <a:ext cx="3306037" cy="2486025"/>
          </a:xfrm>
        </p:spPr>
      </p:pic>
      <p:sp>
        <p:nvSpPr>
          <p:cNvPr id="2" name="TextBox 1"/>
          <p:cNvSpPr txBox="1"/>
          <p:nvPr/>
        </p:nvSpPr>
        <p:spPr>
          <a:xfrm>
            <a:off x="5791200" y="4724400"/>
            <a:ext cx="2630623" cy="646331"/>
          </a:xfrm>
          <a:prstGeom prst="rect">
            <a:avLst/>
          </a:prstGeom>
          <a:noFill/>
        </p:spPr>
        <p:txBody>
          <a:bodyPr wrap="none" rtlCol="0">
            <a:spAutoFit/>
          </a:bodyPr>
          <a:lstStyle/>
          <a:p>
            <a:pPr algn="ctr"/>
            <a:r>
              <a:rPr lang="en-US" b="1" i="1" dirty="0"/>
              <a:t>Asking the First Question </a:t>
            </a:r>
          </a:p>
          <a:p>
            <a:pPr algn="ctr"/>
            <a:r>
              <a:rPr lang="en-US" b="1" i="1" dirty="0"/>
              <a:t>Begins the Intervention</a:t>
            </a:r>
            <a:endParaRPr lang="en-US" i="1" dirty="0"/>
          </a:p>
        </p:txBody>
      </p:sp>
      <p:sp>
        <p:nvSpPr>
          <p:cNvPr id="3" name="Right Arrow 2"/>
          <p:cNvSpPr/>
          <p:nvPr/>
        </p:nvSpPr>
        <p:spPr>
          <a:xfrm>
            <a:off x="1828800" y="3897843"/>
            <a:ext cx="533400" cy="256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1828800" y="3561509"/>
            <a:ext cx="533400" cy="256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386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49275" y="243531"/>
            <a:ext cx="8042276" cy="1044446"/>
          </a:xfrm>
        </p:spPr>
        <p:txBody>
          <a:bodyPr>
            <a:normAutofit/>
          </a:bodyPr>
          <a:lstStyle/>
          <a:p>
            <a:r>
              <a:rPr lang="en-US" sz="4000" b="1" dirty="0"/>
              <a:t>Discovery (Continued)</a:t>
            </a:r>
            <a:endParaRPr lang="en-US" sz="4000" dirty="0"/>
          </a:p>
        </p:txBody>
      </p:sp>
      <p:sp>
        <p:nvSpPr>
          <p:cNvPr id="55299" name="Rectangle 3"/>
          <p:cNvSpPr>
            <a:spLocks noGrp="1" noChangeArrowheads="1"/>
          </p:cNvSpPr>
          <p:nvPr>
            <p:ph idx="1"/>
          </p:nvPr>
        </p:nvSpPr>
        <p:spPr>
          <a:xfrm>
            <a:off x="223274" y="1555750"/>
            <a:ext cx="8032750" cy="5302250"/>
          </a:xfrm>
        </p:spPr>
        <p:txBody>
          <a:bodyPr>
            <a:normAutofit/>
          </a:bodyPr>
          <a:lstStyle/>
          <a:p>
            <a:r>
              <a:rPr lang="en-US" sz="3200" dirty="0"/>
              <a:t>Get in groups of 3 pairs (2+2+2=6) and sit at a table</a:t>
            </a:r>
            <a:endParaRPr lang="en-US" sz="3200" dirty="0">
              <a:solidFill>
                <a:srgbClr val="000000"/>
              </a:solidFill>
            </a:endParaRPr>
          </a:p>
          <a:p>
            <a:r>
              <a:rPr lang="en-US" sz="3200" dirty="0"/>
              <a:t>Self Management Roles </a:t>
            </a:r>
          </a:p>
          <a:p>
            <a:pPr lvl="1"/>
            <a:r>
              <a:rPr lang="en-US" dirty="0">
                <a:solidFill>
                  <a:srgbClr val="000000"/>
                </a:solidFill>
              </a:rPr>
              <a:t>Discussion Leader</a:t>
            </a:r>
          </a:p>
          <a:p>
            <a:pPr lvl="1"/>
            <a:r>
              <a:rPr lang="en-US" sz="2800" dirty="0">
                <a:solidFill>
                  <a:srgbClr val="000000"/>
                </a:solidFill>
              </a:rPr>
              <a:t>Timekeeper</a:t>
            </a:r>
          </a:p>
          <a:p>
            <a:pPr lvl="1"/>
            <a:r>
              <a:rPr lang="en-US" sz="2800" dirty="0">
                <a:solidFill>
                  <a:srgbClr val="000000"/>
                </a:solidFill>
              </a:rPr>
              <a:t>Recorder</a:t>
            </a:r>
          </a:p>
          <a:p>
            <a:pPr lvl="1"/>
            <a:r>
              <a:rPr lang="en-US" sz="2800" dirty="0">
                <a:solidFill>
                  <a:srgbClr val="000000"/>
                </a:solidFill>
              </a:rPr>
              <a:t>Reporter</a:t>
            </a:r>
          </a:p>
          <a:p>
            <a:r>
              <a:rPr lang="en-US" sz="3000" dirty="0">
                <a:solidFill>
                  <a:srgbClr val="000000"/>
                </a:solidFill>
              </a:rPr>
              <a:t>Use a flip chart pad and markers </a:t>
            </a:r>
          </a:p>
        </p:txBody>
      </p:sp>
      <p:pic>
        <p:nvPicPr>
          <p:cNvPr id="4" name="Picture 3"/>
          <p:cNvPicPr>
            <a:picLocks noChangeAspect="1"/>
          </p:cNvPicPr>
          <p:nvPr/>
        </p:nvPicPr>
        <p:blipFill>
          <a:blip r:embed="rId3"/>
          <a:stretch>
            <a:fillRect/>
          </a:stretch>
        </p:blipFill>
        <p:spPr>
          <a:xfrm>
            <a:off x="5714999" y="2562738"/>
            <a:ext cx="2937091" cy="2336800"/>
          </a:xfrm>
          <a:prstGeom prst="rect">
            <a:avLst/>
          </a:prstGeom>
        </p:spPr>
      </p:pic>
    </p:spTree>
    <p:extLst>
      <p:ext uri="{BB962C8B-B14F-4D97-AF65-F5344CB8AC3E}">
        <p14:creationId xmlns:p14="http://schemas.microsoft.com/office/powerpoint/2010/main" val="346461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Workshop Agenda</a:t>
            </a:r>
          </a:p>
        </p:txBody>
      </p:sp>
      <p:sp>
        <p:nvSpPr>
          <p:cNvPr id="3" name="Content Placeholder 2"/>
          <p:cNvSpPr>
            <a:spLocks noGrp="1"/>
          </p:cNvSpPr>
          <p:nvPr>
            <p:ph idx="1"/>
          </p:nvPr>
        </p:nvSpPr>
        <p:spPr>
          <a:xfrm>
            <a:off x="457200" y="1668562"/>
            <a:ext cx="8229600" cy="4525963"/>
          </a:xfrm>
        </p:spPr>
        <p:txBody>
          <a:bodyPr>
            <a:normAutofit/>
          </a:bodyPr>
          <a:lstStyle/>
          <a:p>
            <a:r>
              <a:rPr lang="en-US" dirty="0"/>
              <a:t>Learn about the theory and practice of  Appreciative Inquiry (AI).</a:t>
            </a:r>
          </a:p>
          <a:p>
            <a:r>
              <a:rPr lang="en-US" dirty="0"/>
              <a:t>Experience an Appreciative Inquiry (AI) process.</a:t>
            </a:r>
          </a:p>
          <a:p>
            <a:r>
              <a:rPr lang="en-US" dirty="0"/>
              <a:t>Design a process for using AI in your organization.</a:t>
            </a:r>
          </a:p>
          <a:p>
            <a:pPr lvl="1"/>
            <a:endParaRPr lang="en-US" dirty="0"/>
          </a:p>
        </p:txBody>
      </p:sp>
    </p:spTree>
    <p:extLst>
      <p:ext uri="{BB962C8B-B14F-4D97-AF65-F5344CB8AC3E}">
        <p14:creationId xmlns:p14="http://schemas.microsoft.com/office/powerpoint/2010/main" val="34081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96884"/>
            <a:ext cx="8042276" cy="1336956"/>
          </a:xfrm>
        </p:spPr>
        <p:txBody>
          <a:bodyPr>
            <a:normAutofit fontScale="90000"/>
          </a:bodyPr>
          <a:lstStyle/>
          <a:p>
            <a:r>
              <a:rPr lang="en-US" b="1" dirty="0"/>
              <a:t>Locate themes that appear in the stories (DISCOVER) </a:t>
            </a:r>
          </a:p>
        </p:txBody>
      </p:sp>
      <p:sp>
        <p:nvSpPr>
          <p:cNvPr id="3" name="Content Placeholder 2"/>
          <p:cNvSpPr>
            <a:spLocks noGrp="1"/>
          </p:cNvSpPr>
          <p:nvPr>
            <p:ph idx="1"/>
          </p:nvPr>
        </p:nvSpPr>
        <p:spPr>
          <a:xfrm>
            <a:off x="549275" y="1977371"/>
            <a:ext cx="7162800" cy="4525963"/>
          </a:xfrm>
        </p:spPr>
        <p:txBody>
          <a:bodyPr>
            <a:normAutofit/>
          </a:bodyPr>
          <a:lstStyle/>
          <a:p>
            <a:pPr>
              <a:buClr>
                <a:schemeClr val="bg2">
                  <a:lumMod val="50000"/>
                </a:schemeClr>
              </a:buClr>
              <a:buFont typeface="Arial"/>
              <a:buChar char="•"/>
            </a:pPr>
            <a:r>
              <a:rPr lang="en-US" dirty="0">
                <a:latin typeface="+mj-lt"/>
              </a:rPr>
              <a:t>Introduce your partners vis-à-vis your interviews—share highlights, insights</a:t>
            </a:r>
          </a:p>
          <a:p>
            <a:pPr>
              <a:buClr>
                <a:schemeClr val="bg2">
                  <a:lumMod val="50000"/>
                </a:schemeClr>
              </a:buClr>
              <a:buFont typeface="Arial"/>
              <a:buChar char="•"/>
            </a:pPr>
            <a:r>
              <a:rPr lang="en-US" dirty="0">
                <a:solidFill>
                  <a:srgbClr val="000000"/>
                </a:solidFill>
                <a:latin typeface="+mj-lt"/>
              </a:rPr>
              <a:t>Summarize themes on Flip Chart Paper</a:t>
            </a:r>
            <a:endParaRPr lang="en-US" dirty="0">
              <a:latin typeface="+mj-lt"/>
              <a:sym typeface="Wingdings" charset="0"/>
            </a:endParaRPr>
          </a:p>
          <a:p>
            <a:pPr>
              <a:buClr>
                <a:schemeClr val="bg2">
                  <a:lumMod val="50000"/>
                </a:schemeClr>
              </a:buClr>
              <a:buFont typeface="Arial"/>
              <a:buChar char="•"/>
            </a:pPr>
            <a:r>
              <a:rPr lang="en-US" dirty="0">
                <a:latin typeface="+mj-lt"/>
              </a:rPr>
              <a:t>PLUS: choose one </a:t>
            </a:r>
            <a:r>
              <a:rPr lang="ja-JP" altLang="en-US" dirty="0">
                <a:latin typeface="+mj-lt"/>
              </a:rPr>
              <a:t>“</a:t>
            </a:r>
            <a:r>
              <a:rPr lang="en-US" dirty="0">
                <a:latin typeface="+mj-lt"/>
              </a:rPr>
              <a:t>high point</a:t>
            </a:r>
            <a:r>
              <a:rPr lang="ja-JP" altLang="en-US" dirty="0">
                <a:latin typeface="+mj-lt"/>
              </a:rPr>
              <a:t>”</a:t>
            </a:r>
            <a:r>
              <a:rPr lang="en-US" dirty="0">
                <a:latin typeface="+mj-lt"/>
              </a:rPr>
              <a:t> story from your group for someone to re-tell</a:t>
            </a:r>
          </a:p>
          <a:p>
            <a:pPr>
              <a:buClr>
                <a:schemeClr val="bg2">
                  <a:lumMod val="50000"/>
                </a:schemeClr>
              </a:buClr>
              <a:buFont typeface="Arial"/>
              <a:buChar char="•"/>
            </a:pPr>
            <a:r>
              <a:rPr lang="en-US" dirty="0">
                <a:latin typeface="+mj-lt"/>
              </a:rPr>
              <a:t>See page 12 in workbook</a:t>
            </a:r>
          </a:p>
        </p:txBody>
      </p:sp>
    </p:spTree>
    <p:extLst>
      <p:ext uri="{BB962C8B-B14F-4D97-AF65-F5344CB8AC3E}">
        <p14:creationId xmlns:p14="http://schemas.microsoft.com/office/powerpoint/2010/main" val="90788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ctr"/>
            <a:r>
              <a:rPr lang="en-US" b="1"/>
              <a:t>Dot Voting</a:t>
            </a:r>
          </a:p>
        </p:txBody>
      </p:sp>
      <p:sp>
        <p:nvSpPr>
          <p:cNvPr id="90115" name="Rectangle 3"/>
          <p:cNvSpPr>
            <a:spLocks noGrp="1" noChangeArrowheads="1"/>
          </p:cNvSpPr>
          <p:nvPr>
            <p:ph idx="1"/>
          </p:nvPr>
        </p:nvSpPr>
        <p:spPr>
          <a:xfrm>
            <a:off x="914400" y="1447800"/>
            <a:ext cx="7269162" cy="4727575"/>
          </a:xfrm>
        </p:spPr>
        <p:txBody>
          <a:bodyPr>
            <a:normAutofit/>
          </a:bodyPr>
          <a:lstStyle/>
          <a:p>
            <a:pPr>
              <a:lnSpc>
                <a:spcPct val="90000"/>
              </a:lnSpc>
            </a:pPr>
            <a:r>
              <a:rPr lang="en-US" dirty="0">
                <a:solidFill>
                  <a:srgbClr val="000000"/>
                </a:solidFill>
              </a:rPr>
              <a:t>Use 3 Sticky Dots</a:t>
            </a:r>
          </a:p>
          <a:p>
            <a:pPr>
              <a:lnSpc>
                <a:spcPct val="90000"/>
              </a:lnSpc>
            </a:pPr>
            <a:endParaRPr lang="en-US" dirty="0">
              <a:solidFill>
                <a:srgbClr val="000000"/>
              </a:solidFill>
            </a:endParaRPr>
          </a:p>
          <a:p>
            <a:pPr>
              <a:lnSpc>
                <a:spcPct val="90000"/>
              </a:lnSpc>
            </a:pPr>
            <a:r>
              <a:rPr lang="en-US" dirty="0">
                <a:solidFill>
                  <a:srgbClr val="000000"/>
                </a:solidFill>
              </a:rPr>
              <a:t>You can put 1 dot on each topic</a:t>
            </a:r>
          </a:p>
          <a:p>
            <a:pPr>
              <a:lnSpc>
                <a:spcPct val="90000"/>
              </a:lnSpc>
            </a:pPr>
            <a:endParaRPr lang="en-US" dirty="0">
              <a:solidFill>
                <a:srgbClr val="000000"/>
              </a:solidFill>
            </a:endParaRPr>
          </a:p>
          <a:p>
            <a:pPr>
              <a:lnSpc>
                <a:spcPct val="90000"/>
              </a:lnSpc>
            </a:pPr>
            <a:r>
              <a:rPr lang="en-US" dirty="0">
                <a:solidFill>
                  <a:srgbClr val="000000"/>
                </a:solidFill>
              </a:rPr>
              <a:t>You are voting for the themes that resonate most with you in creating exceptional teams</a:t>
            </a:r>
          </a:p>
        </p:txBody>
      </p:sp>
    </p:spTree>
    <p:extLst>
      <p:ext uri="{BB962C8B-B14F-4D97-AF65-F5344CB8AC3E}">
        <p14:creationId xmlns:p14="http://schemas.microsoft.com/office/powerpoint/2010/main" val="1068795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28675" y="274638"/>
            <a:ext cx="7515225" cy="919162"/>
          </a:xfrm>
        </p:spPr>
        <p:txBody>
          <a:bodyPr rtlCol="0">
            <a:noAutofit/>
          </a:bodyPr>
          <a:lstStyle/>
          <a:p>
            <a:pPr eaLnBrk="1" fontAlgn="auto" hangingPunct="1">
              <a:spcAft>
                <a:spcPts val="0"/>
              </a:spcAft>
              <a:defRPr/>
            </a:pPr>
            <a:br>
              <a:rPr lang="en-US" sz="4000" b="1" dirty="0">
                <a:ea typeface="+mj-ea"/>
                <a:cs typeface="Times New Roman" pitchFamily="18" charset="0"/>
              </a:rPr>
            </a:br>
            <a:r>
              <a:rPr lang="en-US" sz="4000" b="1" dirty="0">
                <a:ea typeface="+mj-ea"/>
                <a:cs typeface="Times New Roman" pitchFamily="18" charset="0"/>
              </a:rPr>
              <a:t> </a:t>
            </a:r>
            <a:r>
              <a:rPr lang="en-US" sz="4000" b="1" u="sng" dirty="0">
                <a:ea typeface="+mj-ea"/>
                <a:cs typeface="Times New Roman" pitchFamily="18" charset="0"/>
              </a:rPr>
              <a:t>DREAM</a:t>
            </a:r>
            <a:r>
              <a:rPr lang="en-US" sz="4000" b="1" dirty="0">
                <a:ea typeface="+mj-ea"/>
                <a:cs typeface="Times New Roman" pitchFamily="18" charset="0"/>
              </a:rPr>
              <a:t>: Create Shared Images of a Preferred Future</a:t>
            </a:r>
          </a:p>
        </p:txBody>
      </p:sp>
      <p:sp>
        <p:nvSpPr>
          <p:cNvPr id="59394" name="Rectangle 3"/>
          <p:cNvSpPr>
            <a:spLocks noGrp="1" noChangeArrowheads="1"/>
          </p:cNvSpPr>
          <p:nvPr>
            <p:ph type="body" idx="1"/>
          </p:nvPr>
        </p:nvSpPr>
        <p:spPr>
          <a:xfrm>
            <a:off x="304800" y="1752600"/>
            <a:ext cx="8458200" cy="4495800"/>
          </a:xfrm>
        </p:spPr>
        <p:txBody>
          <a:bodyPr/>
          <a:lstStyle/>
          <a:p>
            <a:pPr eaLnBrk="1" hangingPunct="1">
              <a:lnSpc>
                <a:spcPct val="80000"/>
              </a:lnSpc>
              <a:buFontTx/>
              <a:buNone/>
            </a:pPr>
            <a:r>
              <a:rPr lang="en-US" sz="2800" dirty="0">
                <a:latin typeface="Tahoma" charset="0"/>
                <a:cs typeface="Times New Roman" charset="0"/>
              </a:rPr>
              <a:t>   </a:t>
            </a:r>
            <a:r>
              <a:rPr lang="en-US" sz="3600" dirty="0">
                <a:latin typeface="+mj-lt"/>
                <a:cs typeface="Times New Roman" charset="0"/>
              </a:rPr>
              <a:t>Building on the themes people create both a </a:t>
            </a:r>
            <a:r>
              <a:rPr lang="en-US" sz="3600" b="1" dirty="0">
                <a:latin typeface="+mj-lt"/>
                <a:cs typeface="Times New Roman" charset="0"/>
              </a:rPr>
              <a:t>visual image and a written statement</a:t>
            </a:r>
            <a:r>
              <a:rPr lang="en-US" sz="3600" dirty="0">
                <a:latin typeface="+mj-lt"/>
                <a:cs typeface="Times New Roman" charset="0"/>
              </a:rPr>
              <a:t> (possibility statement) describing how the organization would look and feel at its best. These shared images act as a guide for creating the organization’s preferred future.</a:t>
            </a:r>
            <a:r>
              <a:rPr lang="en-US" sz="3600" dirty="0">
                <a:solidFill>
                  <a:srgbClr val="FFFF00"/>
                </a:solidFill>
                <a:latin typeface="+mj-lt"/>
                <a:cs typeface="Times New Roman" charset="0"/>
              </a:rPr>
              <a:t>  </a:t>
            </a:r>
            <a:endParaRPr lang="en-US" sz="3600" dirty="0">
              <a:solidFill>
                <a:srgbClr val="FFFF00"/>
              </a:solidFill>
              <a:latin typeface="+mj-lt"/>
            </a:endParaRPr>
          </a:p>
        </p:txBody>
      </p:sp>
    </p:spTree>
    <p:extLst>
      <p:ext uri="{BB962C8B-B14F-4D97-AF65-F5344CB8AC3E}">
        <p14:creationId xmlns:p14="http://schemas.microsoft.com/office/powerpoint/2010/main" val="1738225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normAutofit/>
          </a:bodyPr>
          <a:lstStyle/>
          <a:p>
            <a:pPr eaLnBrk="1" hangingPunct="1"/>
            <a:r>
              <a:rPr lang="en-US" sz="4000" b="1" dirty="0"/>
              <a:t>Dream Phase:  Image</a:t>
            </a:r>
          </a:p>
        </p:txBody>
      </p:sp>
      <p:sp>
        <p:nvSpPr>
          <p:cNvPr id="76802" name="Rectangle 3"/>
          <p:cNvSpPr>
            <a:spLocks noGrp="1" noChangeArrowheads="1"/>
          </p:cNvSpPr>
          <p:nvPr>
            <p:ph type="body" idx="1"/>
          </p:nvPr>
        </p:nvSpPr>
        <p:spPr>
          <a:xfrm>
            <a:off x="228600" y="1295400"/>
            <a:ext cx="4629150" cy="4516438"/>
          </a:xfrm>
        </p:spPr>
        <p:txBody>
          <a:bodyPr/>
          <a:lstStyle/>
          <a:p>
            <a:pPr eaLnBrk="1" hangingPunct="1">
              <a:lnSpc>
                <a:spcPct val="90000"/>
              </a:lnSpc>
            </a:pPr>
            <a:r>
              <a:rPr lang="en-US" dirty="0"/>
              <a:t>Mind searches beyond discovery </a:t>
            </a:r>
            <a:r>
              <a:rPr lang="ja-JP" altLang="en-US" dirty="0"/>
              <a:t>“</a:t>
            </a:r>
            <a:r>
              <a:rPr lang="en-US" altLang="ja-JP" dirty="0"/>
              <a:t>naturally</a:t>
            </a:r>
            <a:r>
              <a:rPr lang="ja-JP" altLang="en-US" dirty="0"/>
              <a:t>”</a:t>
            </a:r>
            <a:endParaRPr lang="en-US" altLang="ja-JP" dirty="0"/>
          </a:p>
          <a:p>
            <a:pPr eaLnBrk="1" hangingPunct="1">
              <a:lnSpc>
                <a:spcPct val="90000"/>
              </a:lnSpc>
            </a:pPr>
            <a:endParaRPr lang="en-US" altLang="ja-JP" dirty="0"/>
          </a:p>
          <a:p>
            <a:pPr eaLnBrk="1" hangingPunct="1">
              <a:lnSpc>
                <a:spcPct val="90000"/>
              </a:lnSpc>
            </a:pPr>
            <a:r>
              <a:rPr lang="en-US" dirty="0"/>
              <a:t>Creating positive and bold image of desired future</a:t>
            </a:r>
          </a:p>
          <a:p>
            <a:pPr eaLnBrk="1" hangingPunct="1">
              <a:lnSpc>
                <a:spcPct val="90000"/>
              </a:lnSpc>
            </a:pPr>
            <a:endParaRPr lang="en-US" dirty="0"/>
          </a:p>
          <a:p>
            <a:pPr eaLnBrk="1" hangingPunct="1">
              <a:lnSpc>
                <a:spcPct val="90000"/>
              </a:lnSpc>
            </a:pPr>
            <a:r>
              <a:rPr lang="en-US" dirty="0"/>
              <a:t>Go beyond what we </a:t>
            </a:r>
            <a:r>
              <a:rPr lang="ja-JP" altLang="en-US" dirty="0"/>
              <a:t>“</a:t>
            </a:r>
            <a:r>
              <a:rPr lang="en-US" altLang="ja-JP" dirty="0"/>
              <a:t>think</a:t>
            </a:r>
            <a:r>
              <a:rPr lang="ja-JP" altLang="en-US" dirty="0"/>
              <a:t>”</a:t>
            </a:r>
            <a:r>
              <a:rPr lang="en-US" altLang="ja-JP" dirty="0"/>
              <a:t> is possible</a:t>
            </a:r>
          </a:p>
          <a:p>
            <a:pPr marL="0" indent="0" eaLnBrk="1" hangingPunct="1">
              <a:lnSpc>
                <a:spcPct val="90000"/>
              </a:lnSpc>
              <a:buNone/>
            </a:pPr>
            <a:endParaRPr lang="en-US"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rcRect t="11095" b="11095"/>
          <a:stretch>
            <a:fillRect/>
          </a:stretch>
        </p:blipFill>
        <p:spPr>
          <a:xfrm>
            <a:off x="4412496" y="2438400"/>
            <a:ext cx="4274304" cy="2350267"/>
          </a:xfrm>
          <a:prstGeom prst="rect">
            <a:avLst/>
          </a:prstGeom>
        </p:spPr>
      </p:pic>
    </p:spTree>
    <p:extLst>
      <p:ext uri="{BB962C8B-B14F-4D97-AF65-F5344CB8AC3E}">
        <p14:creationId xmlns:p14="http://schemas.microsoft.com/office/powerpoint/2010/main" val="1659323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Dream Phase: Possibility Statements</a:t>
            </a:r>
          </a:p>
        </p:txBody>
      </p:sp>
      <p:sp>
        <p:nvSpPr>
          <p:cNvPr id="3" name="Content Placeholder 2"/>
          <p:cNvSpPr>
            <a:spLocks noGrp="1"/>
          </p:cNvSpPr>
          <p:nvPr>
            <p:ph idx="1"/>
          </p:nvPr>
        </p:nvSpPr>
        <p:spPr/>
        <p:txBody>
          <a:bodyPr/>
          <a:lstStyle/>
          <a:p>
            <a:r>
              <a:rPr lang="en-US" dirty="0"/>
              <a:t>Fundamental belief of how we want to pursue our dream </a:t>
            </a:r>
          </a:p>
          <a:p>
            <a:r>
              <a:rPr lang="en-US" dirty="0"/>
              <a:t>Essentially translating the image into a written format</a:t>
            </a:r>
          </a:p>
          <a:p>
            <a:pPr lvl="1"/>
            <a:r>
              <a:rPr lang="en-US" dirty="0"/>
              <a:t>Right brain to left brain</a:t>
            </a:r>
          </a:p>
          <a:p>
            <a:r>
              <a:rPr lang="en-US" dirty="0"/>
              <a:t>Articulates the dream in a way we can work to design</a:t>
            </a:r>
          </a:p>
        </p:txBody>
      </p:sp>
    </p:spTree>
    <p:extLst>
      <p:ext uri="{BB962C8B-B14F-4D97-AF65-F5344CB8AC3E}">
        <p14:creationId xmlns:p14="http://schemas.microsoft.com/office/powerpoint/2010/main" val="939714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rtlCol="0">
            <a:normAutofit/>
          </a:bodyPr>
          <a:lstStyle/>
          <a:p>
            <a:pPr eaLnBrk="1" fontAlgn="auto" hangingPunct="1">
              <a:spcAft>
                <a:spcPts val="0"/>
              </a:spcAft>
              <a:defRPr/>
            </a:pPr>
            <a:r>
              <a:rPr lang="en-US" sz="4000" b="1" dirty="0"/>
              <a:t>Possibility Statements</a:t>
            </a:r>
          </a:p>
        </p:txBody>
      </p:sp>
      <p:sp>
        <p:nvSpPr>
          <p:cNvPr id="82946" name="Rectangle 3"/>
          <p:cNvSpPr>
            <a:spLocks noGrp="1" noChangeArrowheads="1"/>
          </p:cNvSpPr>
          <p:nvPr>
            <p:ph type="body" idx="1"/>
          </p:nvPr>
        </p:nvSpPr>
        <p:spPr/>
        <p:txBody>
          <a:bodyPr/>
          <a:lstStyle/>
          <a:p>
            <a:pPr eaLnBrk="1" hangingPunct="1"/>
            <a:r>
              <a:rPr lang="en-US" sz="2800" dirty="0"/>
              <a:t>Exciting</a:t>
            </a:r>
          </a:p>
          <a:p>
            <a:pPr eaLnBrk="1" hangingPunct="1"/>
            <a:r>
              <a:rPr lang="en-US" sz="2800" dirty="0"/>
              <a:t>Provocative – they stretch and challenge</a:t>
            </a:r>
          </a:p>
          <a:p>
            <a:pPr eaLnBrk="1" hangingPunct="1"/>
            <a:r>
              <a:rPr lang="en-US" sz="2800" dirty="0"/>
              <a:t>A realistic stretch</a:t>
            </a:r>
          </a:p>
          <a:p>
            <a:pPr eaLnBrk="1" hangingPunct="1"/>
            <a:r>
              <a:rPr lang="en-US" sz="2800" dirty="0"/>
              <a:t>Desired (they represent our highest hopes)</a:t>
            </a:r>
          </a:p>
          <a:p>
            <a:pPr eaLnBrk="1" hangingPunct="1"/>
            <a:r>
              <a:rPr lang="en-US" sz="2800" dirty="0"/>
              <a:t>Positive </a:t>
            </a:r>
          </a:p>
          <a:p>
            <a:pPr eaLnBrk="1" hangingPunct="1"/>
            <a:r>
              <a:rPr lang="en-US" sz="2800" dirty="0"/>
              <a:t>Are written in the </a:t>
            </a:r>
            <a:r>
              <a:rPr lang="en-US" sz="2800" u="sng" dirty="0"/>
              <a:t>present tense, </a:t>
            </a:r>
            <a:r>
              <a:rPr lang="en-US" sz="2800" dirty="0"/>
              <a:t>as if they are already happening </a:t>
            </a:r>
          </a:p>
        </p:txBody>
      </p:sp>
    </p:spTree>
    <p:extLst>
      <p:ext uri="{BB962C8B-B14F-4D97-AF65-F5344CB8AC3E}">
        <p14:creationId xmlns:p14="http://schemas.microsoft.com/office/powerpoint/2010/main" val="2146612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Example Possibility Statements</a:t>
            </a:r>
          </a:p>
        </p:txBody>
      </p:sp>
      <p:sp>
        <p:nvSpPr>
          <p:cNvPr id="3" name="Content Placeholder 2"/>
          <p:cNvSpPr>
            <a:spLocks noGrp="1"/>
          </p:cNvSpPr>
          <p:nvPr>
            <p:ph idx="1"/>
          </p:nvPr>
        </p:nvSpPr>
        <p:spPr>
          <a:xfrm>
            <a:off x="457200" y="1295400"/>
            <a:ext cx="8229600" cy="4830763"/>
          </a:xfrm>
        </p:spPr>
        <p:txBody>
          <a:bodyPr>
            <a:normAutofit fontScale="70000" lnSpcReduction="20000"/>
          </a:bodyPr>
          <a:lstStyle/>
          <a:p>
            <a:pPr marL="0" indent="0">
              <a:buNone/>
            </a:pPr>
            <a:r>
              <a:rPr lang="en-US" sz="3400" dirty="0"/>
              <a:t> </a:t>
            </a:r>
            <a:r>
              <a:rPr lang="en-US" sz="3400" b="1" dirty="0"/>
              <a:t>Organizational Learning Capacity</a:t>
            </a:r>
            <a:endParaRPr lang="en-US" sz="3400" dirty="0"/>
          </a:p>
          <a:p>
            <a:r>
              <a:rPr lang="en-US" sz="3400" dirty="0"/>
              <a:t>We find ways to say "yes" to creative ideas. No idea is a bad idea. Achievements are rewarded on group levels by peer selection and level of contribution. The future motivates our innovative visions as we flex the muscle of sharing best practices. Our action-oriented vision sets the course to continuously learn and improve from the ideas of our employees through positive reward by empowerment.</a:t>
            </a:r>
          </a:p>
          <a:p>
            <a:pPr marL="0" indent="0">
              <a:buNone/>
            </a:pPr>
            <a:endParaRPr lang="en-US" sz="3400" b="1" dirty="0"/>
          </a:p>
          <a:p>
            <a:pPr marL="0" indent="0">
              <a:buNone/>
            </a:pPr>
            <a:r>
              <a:rPr lang="en-US" sz="3400" b="1" dirty="0"/>
              <a:t>Easy Access to All</a:t>
            </a:r>
          </a:p>
          <a:p>
            <a:r>
              <a:rPr lang="en-US" sz="3400" dirty="0"/>
              <a:t>The doors of government are open to all citizens of the state.  We welcome citizen visits to our offices and provide easy access to information about programs and services, face to face as well as online and on the phone</a:t>
            </a:r>
          </a:p>
          <a:p>
            <a:endParaRPr lang="en-US" dirty="0"/>
          </a:p>
        </p:txBody>
      </p:sp>
    </p:spTree>
    <p:extLst>
      <p:ext uri="{BB962C8B-B14F-4D97-AF65-F5344CB8AC3E}">
        <p14:creationId xmlns:p14="http://schemas.microsoft.com/office/powerpoint/2010/main" val="3053381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a:t>Create shared images &amp; possibility statements (DREAM)</a:t>
            </a:r>
          </a:p>
        </p:txBody>
      </p:sp>
      <p:sp>
        <p:nvSpPr>
          <p:cNvPr id="3" name="Content Placeholder 2"/>
          <p:cNvSpPr>
            <a:spLocks noGrp="1"/>
          </p:cNvSpPr>
          <p:nvPr>
            <p:ph idx="1"/>
          </p:nvPr>
        </p:nvSpPr>
        <p:spPr>
          <a:xfrm>
            <a:off x="381000" y="1600200"/>
            <a:ext cx="8610600" cy="4525963"/>
          </a:xfrm>
        </p:spPr>
        <p:txBody>
          <a:bodyPr>
            <a:normAutofit lnSpcReduction="10000"/>
          </a:bodyPr>
          <a:lstStyle/>
          <a:p>
            <a:r>
              <a:rPr lang="en-US" dirty="0"/>
              <a:t>Step 1:  Select 1 or more themes that resonate with your team about </a:t>
            </a:r>
            <a:r>
              <a:rPr lang="en-US" u="sng" dirty="0"/>
              <a:t>exceptional teamwork</a:t>
            </a:r>
            <a:r>
              <a:rPr lang="en-US" dirty="0"/>
              <a:t> and discuss what those themes mean to each of you</a:t>
            </a:r>
          </a:p>
          <a:p>
            <a:r>
              <a:rPr lang="en-US" dirty="0"/>
              <a:t>Step 2: Collectively develop a </a:t>
            </a:r>
            <a:r>
              <a:rPr lang="en-US" b="1" i="1" dirty="0">
                <a:solidFill>
                  <a:srgbClr val="FF0000"/>
                </a:solidFill>
              </a:rPr>
              <a:t>creative image </a:t>
            </a:r>
            <a:r>
              <a:rPr lang="en-US" dirty="0"/>
              <a:t>when these themes are fully present and at their best </a:t>
            </a:r>
          </a:p>
          <a:p>
            <a:r>
              <a:rPr lang="en-US" dirty="0"/>
              <a:t>Step 3:  Once </a:t>
            </a:r>
            <a:r>
              <a:rPr lang="en-US" u="sng" dirty="0"/>
              <a:t>finished</a:t>
            </a:r>
            <a:r>
              <a:rPr lang="en-US" dirty="0"/>
              <a:t>, on another piece of flip chart paper create a </a:t>
            </a:r>
            <a:r>
              <a:rPr lang="en-US" b="1" i="1" dirty="0">
                <a:solidFill>
                  <a:srgbClr val="FF0000"/>
                </a:solidFill>
              </a:rPr>
              <a:t>possibility statement </a:t>
            </a:r>
          </a:p>
          <a:p>
            <a:r>
              <a:rPr lang="en-US" dirty="0"/>
              <a:t>See pages 14-15 of workbook</a:t>
            </a:r>
          </a:p>
          <a:p>
            <a:pPr marL="0" indent="0">
              <a:buNone/>
            </a:pPr>
            <a:endParaRPr lang="en-US" dirty="0"/>
          </a:p>
        </p:txBody>
      </p:sp>
      <p:sp>
        <p:nvSpPr>
          <p:cNvPr id="4" name="Rectangle 3"/>
          <p:cNvSpPr/>
          <p:nvPr/>
        </p:nvSpPr>
        <p:spPr>
          <a:xfrm>
            <a:off x="5651298" y="914400"/>
            <a:ext cx="184666" cy="311624"/>
          </a:xfrm>
          <a:prstGeom prst="rect">
            <a:avLst/>
          </a:prstGeom>
        </p:spPr>
        <p:txBody>
          <a:bodyPr wrap="none">
            <a:spAutoFit/>
          </a:bodyPr>
          <a:lstStyle/>
          <a:p>
            <a:pPr marL="457200" indent="-457200">
              <a:lnSpc>
                <a:spcPct val="75000"/>
              </a:lnSpc>
            </a:pPr>
            <a:r>
              <a:rPr lang="en-US" dirty="0"/>
              <a:t>	</a:t>
            </a:r>
            <a:endParaRPr lang="en-US" sz="2800" b="1" dirty="0">
              <a:solidFill>
                <a:srgbClr val="FF0000"/>
              </a:solidFill>
            </a:endParaRPr>
          </a:p>
        </p:txBody>
      </p:sp>
    </p:spTree>
    <p:extLst>
      <p:ext uri="{BB962C8B-B14F-4D97-AF65-F5344CB8AC3E}">
        <p14:creationId xmlns:p14="http://schemas.microsoft.com/office/powerpoint/2010/main" val="194118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6425" y="339725"/>
            <a:ext cx="7959725" cy="1052513"/>
          </a:xfrm>
        </p:spPr>
        <p:txBody>
          <a:bodyPr rtlCol="0">
            <a:noAutofit/>
          </a:bodyPr>
          <a:lstStyle/>
          <a:p>
            <a:pPr eaLnBrk="1" fontAlgn="auto" hangingPunct="1">
              <a:spcAft>
                <a:spcPts val="0"/>
              </a:spcAft>
              <a:defRPr/>
            </a:pPr>
            <a:r>
              <a:rPr lang="en-US" sz="4000" b="1" u="sng" dirty="0">
                <a:ea typeface="+mj-ea"/>
                <a:cs typeface="Times New Roman" pitchFamily="18" charset="0"/>
              </a:rPr>
              <a:t>DESIGN</a:t>
            </a:r>
            <a:r>
              <a:rPr lang="en-US" sz="4000" b="1" dirty="0">
                <a:ea typeface="+mj-ea"/>
                <a:cs typeface="Times New Roman" pitchFamily="18" charset="0"/>
              </a:rPr>
              <a:t>: Innovate Ways to Create That Preferred Future</a:t>
            </a:r>
          </a:p>
        </p:txBody>
      </p:sp>
      <p:sp>
        <p:nvSpPr>
          <p:cNvPr id="61442" name="Rectangle 3"/>
          <p:cNvSpPr>
            <a:spLocks noGrp="1" noChangeArrowheads="1"/>
          </p:cNvSpPr>
          <p:nvPr>
            <p:ph type="body" idx="1"/>
          </p:nvPr>
        </p:nvSpPr>
        <p:spPr>
          <a:xfrm>
            <a:off x="228600" y="1905000"/>
            <a:ext cx="8458200" cy="3886200"/>
          </a:xfrm>
        </p:spPr>
        <p:txBody>
          <a:bodyPr>
            <a:normAutofit lnSpcReduction="10000"/>
          </a:bodyPr>
          <a:lstStyle/>
          <a:p>
            <a:pPr eaLnBrk="1" hangingPunct="1">
              <a:lnSpc>
                <a:spcPct val="90000"/>
              </a:lnSpc>
              <a:buFontTx/>
              <a:buNone/>
            </a:pPr>
            <a:r>
              <a:rPr lang="en-US" sz="3600" dirty="0">
                <a:cs typeface="Times New Roman" charset="0"/>
              </a:rPr>
              <a:t>  Organizations identify specific action steps to take individually or in groups.  These action steps are specific, concrete, and do-able, designed to move the organization toward its preferred future. The steps may be small and incremental, building on each other, or link to larger, more encompassing actions.</a:t>
            </a:r>
            <a:r>
              <a:rPr lang="en-US" dirty="0">
                <a:cs typeface="Times New Roman" charset="0"/>
              </a:rPr>
              <a:t> </a:t>
            </a:r>
          </a:p>
          <a:p>
            <a:pPr eaLnBrk="1" hangingPunct="1">
              <a:lnSpc>
                <a:spcPct val="90000"/>
              </a:lnSpc>
              <a:buFontTx/>
              <a:buNone/>
            </a:pPr>
            <a:endParaRPr lang="en-US" dirty="0"/>
          </a:p>
        </p:txBody>
      </p:sp>
    </p:spTree>
    <p:extLst>
      <p:ext uri="{BB962C8B-B14F-4D97-AF65-F5344CB8AC3E}">
        <p14:creationId xmlns:p14="http://schemas.microsoft.com/office/powerpoint/2010/main" val="1540614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rtlCol="0">
            <a:normAutofit/>
          </a:bodyPr>
          <a:lstStyle/>
          <a:p>
            <a:pPr eaLnBrk="1" fontAlgn="auto" hangingPunct="1">
              <a:spcAft>
                <a:spcPts val="0"/>
              </a:spcAft>
              <a:defRPr/>
            </a:pPr>
            <a:r>
              <a:rPr lang="en-US" sz="4000" b="1" dirty="0"/>
              <a:t>What do we mean by </a:t>
            </a:r>
            <a:r>
              <a:rPr lang="ja-JP" altLang="en-US" sz="4000" b="1" dirty="0"/>
              <a:t>“</a:t>
            </a:r>
            <a:r>
              <a:rPr lang="en-US" altLang="ja-JP" sz="4000" b="1" dirty="0"/>
              <a:t>Design</a:t>
            </a:r>
            <a:r>
              <a:rPr lang="ja-JP" altLang="en-US" sz="4000" b="1" dirty="0"/>
              <a:t>”</a:t>
            </a:r>
            <a:r>
              <a:rPr lang="en-US" altLang="ja-JP" sz="4000" b="1" dirty="0"/>
              <a:t> ?</a:t>
            </a:r>
            <a:endParaRPr lang="en-US" sz="4000" b="1" dirty="0"/>
          </a:p>
        </p:txBody>
      </p:sp>
      <p:sp>
        <p:nvSpPr>
          <p:cNvPr id="78850" name="Rectangle 3"/>
          <p:cNvSpPr>
            <a:spLocks noGrp="1" noChangeArrowheads="1"/>
          </p:cNvSpPr>
          <p:nvPr>
            <p:ph type="body" idx="1"/>
          </p:nvPr>
        </p:nvSpPr>
        <p:spPr>
          <a:xfrm>
            <a:off x="190500" y="1387476"/>
            <a:ext cx="4838700" cy="4525963"/>
          </a:xfrm>
        </p:spPr>
        <p:txBody>
          <a:bodyPr>
            <a:normAutofit lnSpcReduction="10000"/>
          </a:bodyPr>
          <a:lstStyle/>
          <a:p>
            <a:pPr eaLnBrk="1" hangingPunct="1">
              <a:buFontTx/>
              <a:buNone/>
            </a:pPr>
            <a:r>
              <a:rPr lang="en-US" sz="2800" dirty="0"/>
              <a:t>Both a product and a process</a:t>
            </a:r>
            <a:endParaRPr lang="en-US" sz="2400" dirty="0"/>
          </a:p>
          <a:p>
            <a:pPr eaLnBrk="1" hangingPunct="1">
              <a:buFontTx/>
              <a:buNone/>
            </a:pPr>
            <a:endParaRPr lang="en-US" sz="2000" dirty="0"/>
          </a:p>
          <a:p>
            <a:pPr eaLnBrk="1" hangingPunct="1">
              <a:spcBef>
                <a:spcPct val="0"/>
              </a:spcBef>
              <a:buFontTx/>
              <a:buNone/>
            </a:pPr>
            <a:r>
              <a:rPr lang="en-US" sz="2400" dirty="0"/>
              <a:t>As a verb…</a:t>
            </a:r>
            <a:r>
              <a:rPr lang="ja-JP" altLang="en-US" sz="2400" dirty="0"/>
              <a:t>”</a:t>
            </a:r>
            <a:r>
              <a:rPr lang="en-US" altLang="ja-JP" sz="2400" dirty="0"/>
              <a:t>to design</a:t>
            </a:r>
            <a:r>
              <a:rPr lang="ja-JP" altLang="en-US" sz="2400" dirty="0"/>
              <a:t>”</a:t>
            </a:r>
            <a:r>
              <a:rPr lang="en-US" altLang="ja-JP" sz="2400" dirty="0"/>
              <a:t>…Is to invent, to innovate, to conceive and to make choices </a:t>
            </a:r>
            <a:endParaRPr lang="en-US" sz="2400" dirty="0"/>
          </a:p>
          <a:p>
            <a:pPr eaLnBrk="1" hangingPunct="1">
              <a:spcBef>
                <a:spcPct val="0"/>
              </a:spcBef>
              <a:buFontTx/>
              <a:buNone/>
            </a:pPr>
            <a:r>
              <a:rPr lang="en-US" sz="2400" dirty="0"/>
              <a:t>As a noun, </a:t>
            </a:r>
            <a:r>
              <a:rPr lang="ja-JP" altLang="en-US" sz="2400" dirty="0"/>
              <a:t>“</a:t>
            </a:r>
            <a:r>
              <a:rPr lang="en-US" altLang="ja-JP" sz="2400" dirty="0"/>
              <a:t>the organization design</a:t>
            </a:r>
            <a:r>
              <a:rPr lang="ja-JP" altLang="en-US" sz="2400" dirty="0"/>
              <a:t>”</a:t>
            </a:r>
            <a:r>
              <a:rPr lang="en-US" altLang="ja-JP" sz="2400" dirty="0"/>
              <a:t> …Is the set of choices we have made about the above.</a:t>
            </a:r>
          </a:p>
          <a:p>
            <a:pPr eaLnBrk="1" hangingPunct="1">
              <a:spcBef>
                <a:spcPct val="0"/>
              </a:spcBef>
              <a:buFontTx/>
              <a:buNone/>
            </a:pPr>
            <a:endParaRPr lang="en-US" altLang="ja-JP" sz="2400" dirty="0"/>
          </a:p>
          <a:p>
            <a:pPr eaLnBrk="1" hangingPunct="1">
              <a:spcBef>
                <a:spcPct val="0"/>
              </a:spcBef>
              <a:buFontTx/>
              <a:buNone/>
            </a:pPr>
            <a:r>
              <a:rPr lang="en-US" altLang="ja-JP" sz="2400" dirty="0"/>
              <a:t>BASIC QUESTIONS TO ANSWER:</a:t>
            </a:r>
          </a:p>
          <a:p>
            <a:pPr eaLnBrk="1" hangingPunct="1">
              <a:spcBef>
                <a:spcPct val="0"/>
              </a:spcBef>
              <a:buFontTx/>
              <a:buNone/>
            </a:pPr>
            <a:r>
              <a:rPr lang="en-US" altLang="ja-JP" sz="2400" dirty="0"/>
              <a:t>--WHAT?</a:t>
            </a:r>
          </a:p>
          <a:p>
            <a:pPr eaLnBrk="1" hangingPunct="1">
              <a:spcBef>
                <a:spcPct val="0"/>
              </a:spcBef>
              <a:buFontTx/>
              <a:buNone/>
            </a:pPr>
            <a:r>
              <a:rPr lang="en-US" altLang="ja-JP" sz="2400" dirty="0"/>
              <a:t>--WHO?</a:t>
            </a:r>
          </a:p>
          <a:p>
            <a:pPr eaLnBrk="1" hangingPunct="1">
              <a:spcBef>
                <a:spcPct val="0"/>
              </a:spcBef>
              <a:buFontTx/>
              <a:buNone/>
            </a:pPr>
            <a:r>
              <a:rPr lang="en-US" altLang="ja-JP" sz="2400" dirty="0"/>
              <a:t>--HOW?</a:t>
            </a:r>
            <a:endParaRPr lang="en-US" altLang="ja-JP" sz="1800" dirty="0"/>
          </a:p>
          <a:p>
            <a:pPr eaLnBrk="1" hangingPunct="1"/>
            <a:endParaRPr lang="en-US" sz="2800" dirty="0"/>
          </a:p>
        </p:txBody>
      </p:sp>
      <p:sp>
        <p:nvSpPr>
          <p:cNvPr id="2" name="Rectangle 1"/>
          <p:cNvSpPr/>
          <p:nvPr/>
        </p:nvSpPr>
        <p:spPr>
          <a:xfrm>
            <a:off x="5410200" y="2133600"/>
            <a:ext cx="3200400" cy="2739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spcBef>
                <a:spcPct val="60000"/>
              </a:spcBef>
              <a:buFont typeface="Wingdings" charset="0"/>
              <a:buNone/>
            </a:pPr>
            <a:r>
              <a:rPr lang="en-US" sz="2800" dirty="0"/>
              <a:t>“Designing renders visible our hopes and dreams, it is the first signal of human intentions.”</a:t>
            </a:r>
          </a:p>
          <a:p>
            <a:pPr>
              <a:spcBef>
                <a:spcPct val="60000"/>
              </a:spcBef>
              <a:buFont typeface="Wingdings" charset="0"/>
              <a:buNone/>
            </a:pPr>
            <a:r>
              <a:rPr lang="en-US" sz="2000" dirty="0"/>
              <a:t>--William McDonough</a:t>
            </a:r>
          </a:p>
        </p:txBody>
      </p:sp>
    </p:spTree>
    <p:extLst>
      <p:ext uri="{BB962C8B-B14F-4D97-AF65-F5344CB8AC3E}">
        <p14:creationId xmlns:p14="http://schemas.microsoft.com/office/powerpoint/2010/main" val="44632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533400" y="2514600"/>
            <a:ext cx="8077200" cy="4144963"/>
          </a:xfrm>
        </p:spPr>
        <p:txBody>
          <a:bodyPr/>
          <a:lstStyle/>
          <a:p>
            <a:pPr eaLnBrk="1" hangingPunct="1">
              <a:buFont typeface="Wingdings" panose="05000000000000000000" pitchFamily="2" charset="2"/>
              <a:buNone/>
            </a:pPr>
            <a:r>
              <a:rPr lang="en-US" altLang="en-US" sz="2600" dirty="0"/>
              <a:t>“</a:t>
            </a:r>
            <a:r>
              <a:rPr lang="en-US" altLang="en-US" sz="4000" i="1" dirty="0"/>
              <a:t>No problem can be solved from the same consciousness that created it.  We must learn to see the world anew.”</a:t>
            </a:r>
          </a:p>
          <a:p>
            <a:pPr eaLnBrk="1" hangingPunct="1">
              <a:buFont typeface="Wingdings" panose="05000000000000000000" pitchFamily="2" charset="2"/>
              <a:buNone/>
            </a:pPr>
            <a:endParaRPr lang="en-US" altLang="en-US" sz="1200" dirty="0"/>
          </a:p>
          <a:p>
            <a:pPr algn="r" eaLnBrk="1" hangingPunct="1">
              <a:buFont typeface="Wingdings" panose="05000000000000000000" pitchFamily="2" charset="2"/>
              <a:buNone/>
            </a:pPr>
            <a:r>
              <a:rPr lang="en-US" altLang="en-US" sz="3400" i="1" dirty="0"/>
              <a:t>Einstein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28600"/>
            <a:ext cx="2057400" cy="2057400"/>
          </a:xfrm>
          <a:prstGeom prst="rect">
            <a:avLst/>
          </a:prstGeom>
        </p:spPr>
      </p:pic>
    </p:spTree>
    <p:extLst>
      <p:ext uri="{BB962C8B-B14F-4D97-AF65-F5344CB8AC3E}">
        <p14:creationId xmlns:p14="http://schemas.microsoft.com/office/powerpoint/2010/main" val="2208941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normAutofit/>
          </a:bodyPr>
          <a:lstStyle/>
          <a:p>
            <a:pPr eaLnBrk="1" hangingPunct="1"/>
            <a:r>
              <a:rPr lang="en-US" sz="4000" b="1" dirty="0"/>
              <a:t>Elements of Organization Architecture</a:t>
            </a:r>
          </a:p>
        </p:txBody>
      </p:sp>
      <p:sp>
        <p:nvSpPr>
          <p:cNvPr id="67586" name="Rectangle 3"/>
          <p:cNvSpPr>
            <a:spLocks noGrp="1" noChangeArrowheads="1"/>
          </p:cNvSpPr>
          <p:nvPr>
            <p:ph type="body" sz="half" idx="1"/>
          </p:nvPr>
        </p:nvSpPr>
        <p:spPr>
          <a:xfrm>
            <a:off x="457200" y="1600200"/>
            <a:ext cx="4032250" cy="4525963"/>
          </a:xfrm>
        </p:spPr>
        <p:txBody>
          <a:bodyPr rtlCol="0">
            <a:normAutofit fontScale="92500"/>
          </a:bodyPr>
          <a:lstStyle/>
          <a:p>
            <a:pPr eaLnBrk="1" fontAlgn="auto" hangingPunct="1">
              <a:lnSpc>
                <a:spcPct val="90000"/>
              </a:lnSpc>
              <a:spcAft>
                <a:spcPts val="0"/>
              </a:spcAft>
              <a:buFont typeface="Arial" pitchFamily="34" charset="0"/>
              <a:buChar char="•"/>
              <a:defRPr/>
            </a:pPr>
            <a:r>
              <a:rPr lang="en-US" dirty="0">
                <a:latin typeface="Arial" charset="0"/>
              </a:rPr>
              <a:t>Education and training</a:t>
            </a:r>
          </a:p>
          <a:p>
            <a:pPr eaLnBrk="1" fontAlgn="auto" hangingPunct="1">
              <a:lnSpc>
                <a:spcPct val="90000"/>
              </a:lnSpc>
              <a:spcAft>
                <a:spcPts val="0"/>
              </a:spcAft>
              <a:buFont typeface="Arial" pitchFamily="34" charset="0"/>
              <a:buChar char="•"/>
              <a:defRPr/>
            </a:pPr>
            <a:r>
              <a:rPr lang="en-US" dirty="0">
                <a:latin typeface="Arial" charset="0"/>
              </a:rPr>
              <a:t>Leadership style and culture</a:t>
            </a:r>
          </a:p>
          <a:p>
            <a:pPr eaLnBrk="1" fontAlgn="auto" hangingPunct="1">
              <a:lnSpc>
                <a:spcPct val="90000"/>
              </a:lnSpc>
              <a:spcAft>
                <a:spcPts val="0"/>
              </a:spcAft>
              <a:buFont typeface="Arial" pitchFamily="34" charset="0"/>
              <a:buChar char="•"/>
              <a:defRPr/>
            </a:pPr>
            <a:r>
              <a:rPr lang="en-US" dirty="0">
                <a:latin typeface="Arial" charset="0"/>
              </a:rPr>
              <a:t>Staff/ people / relationships</a:t>
            </a:r>
          </a:p>
          <a:p>
            <a:pPr eaLnBrk="1" fontAlgn="auto" hangingPunct="1">
              <a:lnSpc>
                <a:spcPct val="90000"/>
              </a:lnSpc>
              <a:spcAft>
                <a:spcPts val="0"/>
              </a:spcAft>
              <a:buFont typeface="Arial" pitchFamily="34" charset="0"/>
              <a:buChar char="•"/>
              <a:defRPr/>
            </a:pPr>
            <a:r>
              <a:rPr lang="en-US" dirty="0">
                <a:latin typeface="Arial" charset="0"/>
              </a:rPr>
              <a:t>Work processes and job design</a:t>
            </a:r>
          </a:p>
          <a:p>
            <a:pPr eaLnBrk="1" fontAlgn="auto" hangingPunct="1">
              <a:lnSpc>
                <a:spcPct val="90000"/>
              </a:lnSpc>
              <a:spcAft>
                <a:spcPts val="0"/>
              </a:spcAft>
              <a:buFont typeface="Arial" pitchFamily="34" charset="0"/>
              <a:buChar char="•"/>
              <a:defRPr/>
            </a:pPr>
            <a:r>
              <a:rPr lang="en-US" dirty="0">
                <a:latin typeface="Arial" charset="0"/>
              </a:rPr>
              <a:t>Career structure and incentives</a:t>
            </a:r>
          </a:p>
          <a:p>
            <a:pPr eaLnBrk="1" fontAlgn="auto" hangingPunct="1">
              <a:lnSpc>
                <a:spcPct val="90000"/>
              </a:lnSpc>
              <a:spcAft>
                <a:spcPts val="0"/>
              </a:spcAft>
              <a:buFont typeface="Arial" pitchFamily="34" charset="0"/>
              <a:buChar char="•"/>
              <a:defRPr/>
            </a:pPr>
            <a:r>
              <a:rPr lang="en-US" dirty="0">
                <a:latin typeface="Arial" charset="0"/>
              </a:rPr>
              <a:t>Organization structures </a:t>
            </a:r>
          </a:p>
        </p:txBody>
      </p:sp>
      <p:sp>
        <p:nvSpPr>
          <p:cNvPr id="92163" name="Rectangle 4"/>
          <p:cNvSpPr>
            <a:spLocks noGrp="1" noChangeArrowheads="1"/>
          </p:cNvSpPr>
          <p:nvPr>
            <p:ph type="body" sz="half" idx="2"/>
          </p:nvPr>
        </p:nvSpPr>
        <p:spPr>
          <a:xfrm>
            <a:off x="4654550" y="1600200"/>
            <a:ext cx="4032250" cy="4525963"/>
          </a:xfrm>
        </p:spPr>
        <p:txBody>
          <a:bodyPr>
            <a:normAutofit/>
          </a:bodyPr>
          <a:lstStyle/>
          <a:p>
            <a:pPr eaLnBrk="1" hangingPunct="1">
              <a:lnSpc>
                <a:spcPct val="90000"/>
              </a:lnSpc>
            </a:pPr>
            <a:r>
              <a:rPr lang="en-US" sz="2600" dirty="0">
                <a:latin typeface="Arial" charset="0"/>
              </a:rPr>
              <a:t>Stakeholder relationships </a:t>
            </a:r>
          </a:p>
          <a:p>
            <a:pPr eaLnBrk="1" hangingPunct="1">
              <a:lnSpc>
                <a:spcPct val="90000"/>
              </a:lnSpc>
            </a:pPr>
            <a:r>
              <a:rPr lang="en-US" sz="2600" dirty="0">
                <a:latin typeface="Arial" charset="0"/>
              </a:rPr>
              <a:t>Communications</a:t>
            </a:r>
          </a:p>
          <a:p>
            <a:pPr eaLnBrk="1" hangingPunct="1">
              <a:lnSpc>
                <a:spcPct val="90000"/>
              </a:lnSpc>
            </a:pPr>
            <a:r>
              <a:rPr lang="en-US" sz="2600" dirty="0">
                <a:latin typeface="Arial" charset="0"/>
              </a:rPr>
              <a:t>Systems</a:t>
            </a:r>
          </a:p>
          <a:p>
            <a:pPr eaLnBrk="1" hangingPunct="1">
              <a:lnSpc>
                <a:spcPct val="90000"/>
              </a:lnSpc>
            </a:pPr>
            <a:r>
              <a:rPr lang="en-US" sz="2600" dirty="0">
                <a:latin typeface="Arial" charset="0"/>
              </a:rPr>
              <a:t>Reward and recognition practices</a:t>
            </a:r>
          </a:p>
          <a:p>
            <a:pPr eaLnBrk="1" hangingPunct="1">
              <a:lnSpc>
                <a:spcPct val="90000"/>
              </a:lnSpc>
            </a:pPr>
            <a:r>
              <a:rPr lang="en-US" sz="2600" dirty="0">
                <a:latin typeface="Arial" charset="0"/>
              </a:rPr>
              <a:t>Decision making procedures</a:t>
            </a:r>
          </a:p>
          <a:p>
            <a:pPr eaLnBrk="1" hangingPunct="1">
              <a:lnSpc>
                <a:spcPct val="90000"/>
              </a:lnSpc>
            </a:pPr>
            <a:r>
              <a:rPr lang="en-US" sz="2600" dirty="0">
                <a:latin typeface="Arial" charset="0"/>
              </a:rPr>
              <a:t>Beliefs about people</a:t>
            </a:r>
          </a:p>
        </p:txBody>
      </p:sp>
    </p:spTree>
    <p:extLst>
      <p:ext uri="{BB962C8B-B14F-4D97-AF65-F5344CB8AC3E}">
        <p14:creationId xmlns:p14="http://schemas.microsoft.com/office/powerpoint/2010/main" val="362613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304800" y="1143000"/>
            <a:ext cx="8229600" cy="4525963"/>
          </a:xfrm>
        </p:spPr>
        <p:txBody>
          <a:bodyPr/>
          <a:lstStyle/>
          <a:p>
            <a:pPr marL="0" indent="0" algn="ctr">
              <a:buNone/>
            </a:pPr>
            <a:r>
              <a:rPr lang="en-US" dirty="0"/>
              <a:t>Think about the shared images of the exceptional teams and your possibility statements.  Share in your teams what is the </a:t>
            </a:r>
            <a:r>
              <a:rPr lang="en-US" u="sng" dirty="0"/>
              <a:t>one commitment </a:t>
            </a:r>
            <a:r>
              <a:rPr lang="en-US" dirty="0"/>
              <a:t>you will make to bring this image to life for the rest of our time together? </a:t>
            </a:r>
          </a:p>
        </p:txBody>
      </p:sp>
    </p:spTree>
    <p:extLst>
      <p:ext uri="{BB962C8B-B14F-4D97-AF65-F5344CB8AC3E}">
        <p14:creationId xmlns:p14="http://schemas.microsoft.com/office/powerpoint/2010/main" val="236542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536859" y="256199"/>
            <a:ext cx="8229600" cy="1143000"/>
          </a:xfrm>
        </p:spPr>
        <p:txBody>
          <a:bodyPr>
            <a:normAutofit/>
          </a:bodyPr>
          <a:lstStyle/>
          <a:p>
            <a:pPr eaLnBrk="1" hangingPunct="1"/>
            <a:r>
              <a:rPr lang="en-US" sz="4000" b="1" dirty="0">
                <a:latin typeface="+mn-lt"/>
              </a:rPr>
              <a:t>What is Appreciative Inquiry?</a:t>
            </a:r>
          </a:p>
        </p:txBody>
      </p:sp>
      <p:sp>
        <p:nvSpPr>
          <p:cNvPr id="2" name="Content Placeholder 1"/>
          <p:cNvSpPr>
            <a:spLocks noGrp="1"/>
          </p:cNvSpPr>
          <p:nvPr>
            <p:ph idx="1"/>
          </p:nvPr>
        </p:nvSpPr>
        <p:spPr>
          <a:xfrm>
            <a:off x="304800" y="1219200"/>
            <a:ext cx="8229600" cy="4525963"/>
          </a:xfrm>
        </p:spPr>
        <p:txBody>
          <a:bodyPr>
            <a:normAutofit/>
          </a:bodyPr>
          <a:lstStyle/>
          <a:p>
            <a:pPr marL="0" indent="0">
              <a:buNone/>
            </a:pPr>
            <a:r>
              <a:rPr lang="en-US" dirty="0"/>
              <a:t>AI is a philosophy and practical method to search for the best in people, their organizations and the world around them. It involves systematic discovery of what gives life to an organization or a community when it is most effective and most capable.</a:t>
            </a:r>
          </a:p>
        </p:txBody>
      </p:sp>
      <p:pic>
        <p:nvPicPr>
          <p:cNvPr id="6" name="Picture 5"/>
          <p:cNvPicPr>
            <a:picLocks noChangeAspect="1"/>
          </p:cNvPicPr>
          <p:nvPr/>
        </p:nvPicPr>
        <p:blipFill>
          <a:blip r:embed="rId3"/>
          <a:stretch>
            <a:fillRect/>
          </a:stretch>
        </p:blipFill>
        <p:spPr>
          <a:xfrm>
            <a:off x="6172200" y="3810000"/>
            <a:ext cx="1953656" cy="1953656"/>
          </a:xfrm>
          <a:prstGeom prst="rect">
            <a:avLst/>
          </a:prstGeom>
        </p:spPr>
      </p:pic>
      <p:sp>
        <p:nvSpPr>
          <p:cNvPr id="10" name="TextBox 9"/>
          <p:cNvSpPr txBox="1"/>
          <p:nvPr/>
        </p:nvSpPr>
        <p:spPr>
          <a:xfrm>
            <a:off x="3886200" y="5257800"/>
            <a:ext cx="1958739" cy="369332"/>
          </a:xfrm>
          <a:prstGeom prst="rect">
            <a:avLst/>
          </a:prstGeom>
          <a:noFill/>
        </p:spPr>
        <p:txBody>
          <a:bodyPr wrap="none" rtlCol="0">
            <a:spAutoFit/>
          </a:bodyPr>
          <a:lstStyle/>
          <a:p>
            <a:r>
              <a:rPr lang="en-US" dirty="0"/>
              <a:t>David Cooperrider</a:t>
            </a:r>
          </a:p>
        </p:txBody>
      </p:sp>
    </p:spTree>
    <p:extLst>
      <p:ext uri="{BB962C8B-B14F-4D97-AF65-F5344CB8AC3E}">
        <p14:creationId xmlns:p14="http://schemas.microsoft.com/office/powerpoint/2010/main" val="41793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normAutofit/>
          </a:bodyPr>
          <a:lstStyle/>
          <a:p>
            <a:pPr eaLnBrk="1" hangingPunct="1"/>
            <a:r>
              <a:rPr lang="en-US" sz="4000" b="1" dirty="0"/>
              <a:t>Useful Assumptions</a:t>
            </a:r>
          </a:p>
        </p:txBody>
      </p:sp>
      <p:sp>
        <p:nvSpPr>
          <p:cNvPr id="98306" name="Rectangle 3"/>
          <p:cNvSpPr>
            <a:spLocks noGrp="1" noChangeArrowheads="1"/>
          </p:cNvSpPr>
          <p:nvPr>
            <p:ph type="body" idx="1"/>
          </p:nvPr>
        </p:nvSpPr>
        <p:spPr>
          <a:xfrm>
            <a:off x="457200" y="1447800"/>
            <a:ext cx="8229600" cy="4525963"/>
          </a:xfrm>
        </p:spPr>
        <p:txBody>
          <a:bodyPr/>
          <a:lstStyle/>
          <a:p>
            <a:pPr eaLnBrk="1" hangingPunct="1"/>
            <a:r>
              <a:rPr lang="en-US" sz="2800" dirty="0">
                <a:latin typeface="+mj-lt"/>
              </a:rPr>
              <a:t>Seeds of organizational change are implicit in the first questions we ask.</a:t>
            </a:r>
          </a:p>
          <a:p>
            <a:pPr eaLnBrk="1" hangingPunct="1"/>
            <a:endParaRPr lang="en-US" sz="2800" dirty="0">
              <a:latin typeface="+mj-lt"/>
            </a:endParaRPr>
          </a:p>
          <a:p>
            <a:pPr eaLnBrk="1" hangingPunct="1"/>
            <a:r>
              <a:rPr lang="en-US" sz="2800" dirty="0">
                <a:latin typeface="+mj-lt"/>
              </a:rPr>
              <a:t>In every system, something is working</a:t>
            </a:r>
          </a:p>
          <a:p>
            <a:pPr eaLnBrk="1" hangingPunct="1"/>
            <a:endParaRPr lang="en-US" sz="2800" dirty="0">
              <a:latin typeface="+mj-lt"/>
            </a:endParaRPr>
          </a:p>
          <a:p>
            <a:pPr eaLnBrk="1" hangingPunct="1"/>
            <a:r>
              <a:rPr lang="en-US" sz="2800" dirty="0">
                <a:latin typeface="+mj-lt"/>
              </a:rPr>
              <a:t>Most important resource for generating constructive organizational change is our cooperative imagination &amp; mind.  AI reclaims our imaginative competence.</a:t>
            </a:r>
          </a:p>
        </p:txBody>
      </p:sp>
    </p:spTree>
    <p:extLst>
      <p:ext uri="{BB962C8B-B14F-4D97-AF65-F5344CB8AC3E}">
        <p14:creationId xmlns:p14="http://schemas.microsoft.com/office/powerpoint/2010/main" val="867526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5800" y="304800"/>
            <a:ext cx="7772400" cy="1143000"/>
          </a:xfrm>
        </p:spPr>
        <p:txBody>
          <a:bodyPr/>
          <a:lstStyle/>
          <a:p>
            <a:pPr eaLnBrk="1" hangingPunct="1"/>
            <a:r>
              <a:rPr lang="en-US" sz="4000" b="1" dirty="0">
                <a:latin typeface="+mn-lt"/>
              </a:rPr>
              <a:t>Ap-pre</a:t>
            </a:r>
            <a:r>
              <a:rPr lang="ja-JP" altLang="en-US" sz="4000" b="1" dirty="0">
                <a:latin typeface="+mn-lt"/>
              </a:rPr>
              <a:t>’</a:t>
            </a:r>
            <a:r>
              <a:rPr lang="en-US" altLang="ja-JP" sz="4000" b="1" dirty="0">
                <a:latin typeface="+mn-lt"/>
              </a:rPr>
              <a:t>ci-ate, v.,</a:t>
            </a:r>
            <a:endParaRPr lang="en-US" sz="4000" b="1" dirty="0">
              <a:latin typeface="+mn-lt"/>
            </a:endParaRPr>
          </a:p>
        </p:txBody>
      </p:sp>
      <p:sp>
        <p:nvSpPr>
          <p:cNvPr id="21506" name="Rectangle 3"/>
          <p:cNvSpPr>
            <a:spLocks noGrp="1" noChangeArrowheads="1"/>
          </p:cNvSpPr>
          <p:nvPr>
            <p:ph idx="1"/>
          </p:nvPr>
        </p:nvSpPr>
        <p:spPr>
          <a:xfrm>
            <a:off x="18880" y="1371600"/>
            <a:ext cx="5943600" cy="4566757"/>
          </a:xfrm>
        </p:spPr>
        <p:txBody>
          <a:bodyPr>
            <a:normAutofit fontScale="85000" lnSpcReduction="10000"/>
          </a:bodyPr>
          <a:lstStyle/>
          <a:p>
            <a:pPr lvl="2" eaLnBrk="1" hangingPunct="1">
              <a:buFontTx/>
              <a:buNone/>
            </a:pPr>
            <a:r>
              <a:rPr lang="en-US" sz="3100" i="1" dirty="0"/>
              <a:t>1.</a:t>
            </a:r>
            <a:r>
              <a:rPr lang="en-US" sz="3100" dirty="0"/>
              <a:t>valuing; the act of recognizing the best in people or the world around us; affirming past and present strengths, successes, and potentials; to perceive those things that give life (health, vitality, excellence) to living systems </a:t>
            </a:r>
          </a:p>
          <a:p>
            <a:pPr lvl="2" eaLnBrk="1" hangingPunct="1">
              <a:buFontTx/>
              <a:buNone/>
            </a:pPr>
            <a:r>
              <a:rPr lang="en-US" sz="3100" dirty="0"/>
              <a:t>2. </a:t>
            </a:r>
            <a:r>
              <a:rPr lang="en-US" sz="3100" dirty="0">
                <a:solidFill>
                  <a:srgbClr val="FF0000"/>
                </a:solidFill>
              </a:rPr>
              <a:t>to increase in value</a:t>
            </a:r>
            <a:r>
              <a:rPr lang="en-US" sz="3100" dirty="0"/>
              <a:t>, e.g. the painting has appreciated in value. </a:t>
            </a:r>
          </a:p>
          <a:p>
            <a:pPr lvl="3" eaLnBrk="1" hangingPunct="1"/>
            <a:r>
              <a:rPr lang="en-US" sz="2200" dirty="0"/>
              <a:t>Synonyms: VALUING, PRIZING, ESTEEMING, and HONORING</a:t>
            </a:r>
            <a:r>
              <a:rPr lang="en-US" sz="2200" i="1" dirty="0"/>
              <a:t>. </a:t>
            </a:r>
          </a:p>
          <a:p>
            <a:pPr eaLnBrk="1" hangingPunct="1"/>
            <a:endParaRPr lang="en-US" sz="2800" dirty="0">
              <a:latin typeface="Arial" charset="0"/>
            </a:endParaRPr>
          </a:p>
        </p:txBody>
      </p:sp>
      <p:pic>
        <p:nvPicPr>
          <p:cNvPr id="2" name="Picture 1"/>
          <p:cNvPicPr>
            <a:picLocks noChangeAspect="1"/>
          </p:cNvPicPr>
          <p:nvPr/>
        </p:nvPicPr>
        <p:blipFill>
          <a:blip r:embed="rId3"/>
          <a:stretch>
            <a:fillRect/>
          </a:stretch>
        </p:blipFill>
        <p:spPr>
          <a:xfrm>
            <a:off x="6172200" y="2362200"/>
            <a:ext cx="2580835" cy="1943100"/>
          </a:xfrm>
          <a:prstGeom prst="rect">
            <a:avLst/>
          </a:prstGeom>
        </p:spPr>
      </p:pic>
    </p:spTree>
    <p:extLst>
      <p:ext uri="{BB962C8B-B14F-4D97-AF65-F5344CB8AC3E}">
        <p14:creationId xmlns:p14="http://schemas.microsoft.com/office/powerpoint/2010/main" val="529890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994229" y="177800"/>
            <a:ext cx="7772400" cy="1143000"/>
          </a:xfrm>
        </p:spPr>
        <p:txBody>
          <a:bodyPr/>
          <a:lstStyle/>
          <a:p>
            <a:pPr eaLnBrk="1" hangingPunct="1"/>
            <a:r>
              <a:rPr lang="en-US" sz="4000" b="1" dirty="0">
                <a:latin typeface="+mn-lt"/>
              </a:rPr>
              <a:t>In-quire</a:t>
            </a:r>
            <a:r>
              <a:rPr lang="ja-JP" altLang="en-US" sz="4000" b="1" dirty="0">
                <a:latin typeface="+mn-lt"/>
              </a:rPr>
              <a:t>’</a:t>
            </a:r>
            <a:r>
              <a:rPr lang="en-US" altLang="ja-JP" sz="4000" b="1" dirty="0">
                <a:latin typeface="+mn-lt"/>
              </a:rPr>
              <a:t> (kwir), v.,</a:t>
            </a:r>
            <a:endParaRPr lang="en-US" sz="4000" b="1" dirty="0">
              <a:latin typeface="+mn-lt"/>
            </a:endParaRPr>
          </a:p>
        </p:txBody>
      </p:sp>
      <p:sp>
        <p:nvSpPr>
          <p:cNvPr id="23554" name="Rectangle 3"/>
          <p:cNvSpPr>
            <a:spLocks noGrp="1" noChangeArrowheads="1"/>
          </p:cNvSpPr>
          <p:nvPr>
            <p:ph idx="1"/>
          </p:nvPr>
        </p:nvSpPr>
        <p:spPr>
          <a:xfrm>
            <a:off x="2362200" y="1600200"/>
            <a:ext cx="6629400" cy="4110038"/>
          </a:xfrm>
        </p:spPr>
        <p:txBody>
          <a:bodyPr/>
          <a:lstStyle/>
          <a:p>
            <a:pPr lvl="2" eaLnBrk="1" hangingPunct="1">
              <a:buFontTx/>
              <a:buNone/>
            </a:pPr>
            <a:r>
              <a:rPr lang="en-US" sz="3200" i="1" dirty="0"/>
              <a:t>1</a:t>
            </a:r>
            <a:r>
              <a:rPr lang="en-US" sz="3200" b="1" i="1" dirty="0"/>
              <a:t>.</a:t>
            </a:r>
            <a:r>
              <a:rPr lang="en-US" sz="3200" i="1" dirty="0"/>
              <a:t> </a:t>
            </a:r>
            <a:r>
              <a:rPr lang="en-US" sz="3200" dirty="0"/>
              <a:t>the act of exploration and discovery.  </a:t>
            </a:r>
          </a:p>
          <a:p>
            <a:pPr lvl="2" eaLnBrk="1" hangingPunct="1">
              <a:buFontTx/>
              <a:buNone/>
            </a:pPr>
            <a:r>
              <a:rPr lang="en-US" sz="3200" dirty="0"/>
              <a:t>2. </a:t>
            </a:r>
            <a:r>
              <a:rPr lang="en-US" sz="3200" dirty="0">
                <a:solidFill>
                  <a:srgbClr val="FF0000"/>
                </a:solidFill>
              </a:rPr>
              <a:t>To ask questions</a:t>
            </a:r>
            <a:r>
              <a:rPr lang="en-US" sz="3200" dirty="0"/>
              <a:t>; to be open to seeing new potentials and possibilities.  </a:t>
            </a:r>
          </a:p>
          <a:p>
            <a:pPr lvl="3" eaLnBrk="1" hangingPunct="1"/>
            <a:r>
              <a:rPr lang="en-US" sz="2800" dirty="0"/>
              <a:t>Synonyms: DISCOVERY, SEARCH, and SYSTEMATIC EXPLORATION, STUDY. </a:t>
            </a:r>
          </a:p>
          <a:p>
            <a:pPr eaLnBrk="1" hangingPunct="1"/>
            <a:endParaRPr lang="en-US" dirty="0">
              <a:latin typeface="Arial" charset="0"/>
            </a:endParaRPr>
          </a:p>
        </p:txBody>
      </p:sp>
      <p:pic>
        <p:nvPicPr>
          <p:cNvPr id="3" name="Picture 2"/>
          <p:cNvPicPr>
            <a:picLocks noChangeAspect="1"/>
          </p:cNvPicPr>
          <p:nvPr/>
        </p:nvPicPr>
        <p:blipFill>
          <a:blip r:embed="rId3"/>
          <a:stretch>
            <a:fillRect/>
          </a:stretch>
        </p:blipFill>
        <p:spPr>
          <a:xfrm>
            <a:off x="533400" y="1447800"/>
            <a:ext cx="2146300" cy="3784600"/>
          </a:xfrm>
          <a:prstGeom prst="rect">
            <a:avLst/>
          </a:prstGeom>
        </p:spPr>
      </p:pic>
    </p:spTree>
    <p:extLst>
      <p:ext uri="{BB962C8B-B14F-4D97-AF65-F5344CB8AC3E}">
        <p14:creationId xmlns:p14="http://schemas.microsoft.com/office/powerpoint/2010/main" val="2105195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type="body" idx="1"/>
          </p:nvPr>
        </p:nvSpPr>
        <p:spPr>
          <a:xfrm>
            <a:off x="685800" y="685800"/>
            <a:ext cx="7772400" cy="5410200"/>
          </a:xfrm>
        </p:spPr>
        <p:txBody>
          <a:bodyPr/>
          <a:lstStyle/>
          <a:p>
            <a:pPr algn="ctr" eaLnBrk="1" hangingPunct="1"/>
            <a:endParaRPr lang="en-US" b="1" dirty="0">
              <a:latin typeface="+mj-lt"/>
            </a:endParaRPr>
          </a:p>
          <a:p>
            <a:pPr algn="ctr" eaLnBrk="1" hangingPunct="1"/>
            <a:endParaRPr lang="en-US" b="1" dirty="0">
              <a:latin typeface="+mj-lt"/>
            </a:endParaRPr>
          </a:p>
          <a:p>
            <a:pPr algn="ctr" eaLnBrk="1" hangingPunct="1">
              <a:buFontTx/>
              <a:buNone/>
            </a:pPr>
            <a:r>
              <a:rPr lang="en-US" sz="4400" b="1" dirty="0">
                <a:latin typeface="+mj-lt"/>
                <a:cs typeface="Tahoma" charset="0"/>
              </a:rPr>
              <a:t>WHY</a:t>
            </a:r>
          </a:p>
          <a:p>
            <a:pPr algn="ctr" eaLnBrk="1" hangingPunct="1">
              <a:buFontTx/>
              <a:buNone/>
            </a:pPr>
            <a:r>
              <a:rPr lang="en-US" sz="4400" b="1" dirty="0">
                <a:latin typeface="+mj-lt"/>
                <a:cs typeface="Tahoma" charset="0"/>
              </a:rPr>
              <a:t>APPRECIATIVE </a:t>
            </a:r>
          </a:p>
          <a:p>
            <a:pPr algn="ctr" eaLnBrk="1" hangingPunct="1">
              <a:buFontTx/>
              <a:buNone/>
            </a:pPr>
            <a:r>
              <a:rPr lang="en-US" sz="4400" b="1" dirty="0">
                <a:latin typeface="+mj-lt"/>
                <a:cs typeface="Tahoma" charset="0"/>
              </a:rPr>
              <a:t>INQUIRY?</a:t>
            </a:r>
          </a:p>
        </p:txBody>
      </p:sp>
    </p:spTree>
    <p:extLst>
      <p:ext uri="{BB962C8B-B14F-4D97-AF65-F5344CB8AC3E}">
        <p14:creationId xmlns:p14="http://schemas.microsoft.com/office/powerpoint/2010/main" val="408864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52400" y="138966"/>
            <a:ext cx="8885237" cy="1308100"/>
          </a:xfrm>
        </p:spPr>
        <p:txBody>
          <a:bodyPr>
            <a:noAutofit/>
          </a:bodyPr>
          <a:lstStyle/>
          <a:p>
            <a:pPr eaLnBrk="1" hangingPunct="1"/>
            <a:r>
              <a:rPr lang="en-US" sz="4000" b="1" dirty="0">
                <a:ea typeface="ＭＳ Ｐゴシック" charset="0"/>
                <a:cs typeface="ＭＳ Ｐゴシック" charset="0"/>
              </a:rPr>
              <a:t>Processes for Organization Change</a:t>
            </a:r>
          </a:p>
        </p:txBody>
      </p:sp>
      <p:sp>
        <p:nvSpPr>
          <p:cNvPr id="39938" name="Rectangle 4"/>
          <p:cNvSpPr>
            <a:spLocks noChangeArrowheads="1"/>
          </p:cNvSpPr>
          <p:nvPr/>
        </p:nvSpPr>
        <p:spPr bwMode="auto">
          <a:xfrm>
            <a:off x="12954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endParaRPr lang="es-ES_tradnl" sz="4400" dirty="0">
              <a:solidFill>
                <a:schemeClr val="tx2"/>
              </a:solidFill>
              <a:latin typeface="Times New Roman" charset="0"/>
            </a:endParaRPr>
          </a:p>
        </p:txBody>
      </p:sp>
      <p:sp>
        <p:nvSpPr>
          <p:cNvPr id="8197" name="Text Box 5"/>
          <p:cNvSpPr txBox="1">
            <a:spLocks noChangeArrowheads="1"/>
          </p:cNvSpPr>
          <p:nvPr/>
        </p:nvSpPr>
        <p:spPr bwMode="auto">
          <a:xfrm>
            <a:off x="2138883" y="1531203"/>
            <a:ext cx="1991501" cy="830997"/>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a:latin typeface="Times New Roman" charset="0"/>
              </a:rPr>
              <a:t>Deficit Based</a:t>
            </a:r>
          </a:p>
          <a:p>
            <a:r>
              <a:rPr lang="en-US" b="1" dirty="0">
                <a:latin typeface="Times New Roman" charset="0"/>
              </a:rPr>
              <a:t>“Traditional”</a:t>
            </a:r>
            <a:endParaRPr lang="en-US" dirty="0">
              <a:latin typeface="Times New Roman" charset="0"/>
            </a:endParaRPr>
          </a:p>
        </p:txBody>
      </p:sp>
      <p:sp>
        <p:nvSpPr>
          <p:cNvPr id="8198" name="Text Box 6"/>
          <p:cNvSpPr txBox="1">
            <a:spLocks noChangeArrowheads="1"/>
          </p:cNvSpPr>
          <p:nvPr/>
        </p:nvSpPr>
        <p:spPr bwMode="auto">
          <a:xfrm>
            <a:off x="4941928" y="1521363"/>
            <a:ext cx="2308144" cy="830997"/>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latin typeface="Times New Roman" charset="0"/>
              </a:rPr>
              <a:t>Strengths Based</a:t>
            </a:r>
          </a:p>
          <a:p>
            <a:pPr algn="ctr"/>
            <a:r>
              <a:rPr lang="en-US" b="1" dirty="0">
                <a:latin typeface="Times New Roman" charset="0"/>
              </a:rPr>
              <a:t>“AI” </a:t>
            </a:r>
          </a:p>
        </p:txBody>
      </p:sp>
      <p:sp>
        <p:nvSpPr>
          <p:cNvPr id="8199" name="Text Box 7"/>
          <p:cNvSpPr txBox="1">
            <a:spLocks noChangeArrowheads="1"/>
          </p:cNvSpPr>
          <p:nvPr/>
        </p:nvSpPr>
        <p:spPr bwMode="auto">
          <a:xfrm>
            <a:off x="1460488" y="2595860"/>
            <a:ext cx="34925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latin typeface="Times New Roman" charset="0"/>
              </a:rPr>
              <a:t>Identification of  Problems</a:t>
            </a:r>
          </a:p>
        </p:txBody>
      </p:sp>
      <p:sp>
        <p:nvSpPr>
          <p:cNvPr id="8200" name="Text Box 8"/>
          <p:cNvSpPr txBox="1">
            <a:spLocks noChangeArrowheads="1"/>
          </p:cNvSpPr>
          <p:nvPr/>
        </p:nvSpPr>
        <p:spPr bwMode="auto">
          <a:xfrm>
            <a:off x="1955791" y="3352800"/>
            <a:ext cx="2520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latin typeface="Times New Roman" charset="0"/>
              </a:rPr>
              <a:t>Analysis of Causes</a:t>
            </a:r>
          </a:p>
        </p:txBody>
      </p:sp>
      <p:sp>
        <p:nvSpPr>
          <p:cNvPr id="8201" name="Text Box 9"/>
          <p:cNvSpPr txBox="1">
            <a:spLocks noChangeArrowheads="1"/>
          </p:cNvSpPr>
          <p:nvPr/>
        </p:nvSpPr>
        <p:spPr bwMode="auto">
          <a:xfrm>
            <a:off x="1879591" y="4038600"/>
            <a:ext cx="26733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latin typeface="Times New Roman" charset="0"/>
              </a:rPr>
              <a:t>Analysis of Possible</a:t>
            </a:r>
          </a:p>
          <a:p>
            <a:pPr algn="ctr"/>
            <a:r>
              <a:rPr lang="en-US" dirty="0">
                <a:latin typeface="Times New Roman" charset="0"/>
              </a:rPr>
              <a:t>Solutions</a:t>
            </a:r>
          </a:p>
        </p:txBody>
      </p:sp>
      <p:sp>
        <p:nvSpPr>
          <p:cNvPr id="8202" name="Text Box 10"/>
          <p:cNvSpPr txBox="1">
            <a:spLocks noChangeArrowheads="1"/>
          </p:cNvSpPr>
          <p:nvPr/>
        </p:nvSpPr>
        <p:spPr bwMode="auto">
          <a:xfrm>
            <a:off x="2184391" y="5029200"/>
            <a:ext cx="2171700"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latin typeface="Times New Roman" charset="0"/>
              </a:rPr>
              <a:t>Action Planning</a:t>
            </a:r>
          </a:p>
          <a:p>
            <a:pPr algn="ctr"/>
            <a:r>
              <a:rPr lang="ja-JP" altLang="en-US" sz="1800">
                <a:latin typeface="Times New Roman" charset="0"/>
              </a:rPr>
              <a:t>“</a:t>
            </a:r>
            <a:r>
              <a:rPr lang="en-US" altLang="ja-JP" sz="1800" dirty="0">
                <a:latin typeface="Times New Roman" charset="0"/>
              </a:rPr>
              <a:t>Treatment</a:t>
            </a:r>
            <a:r>
              <a:rPr lang="ja-JP" altLang="en-US" sz="1800">
                <a:latin typeface="Times New Roman" charset="0"/>
              </a:rPr>
              <a:t>”</a:t>
            </a:r>
            <a:endParaRPr lang="en-US" dirty="0">
              <a:latin typeface="Times New Roman" charset="0"/>
            </a:endParaRPr>
          </a:p>
        </p:txBody>
      </p:sp>
      <p:sp>
        <p:nvSpPr>
          <p:cNvPr id="8203" name="Text Box 11"/>
          <p:cNvSpPr txBox="1">
            <a:spLocks noChangeArrowheads="1"/>
          </p:cNvSpPr>
          <p:nvPr/>
        </p:nvSpPr>
        <p:spPr bwMode="auto">
          <a:xfrm>
            <a:off x="152400" y="3124200"/>
            <a:ext cx="1805815" cy="1015663"/>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solidFill>
                  <a:srgbClr val="FFFFFF"/>
                </a:solidFill>
                <a:latin typeface="Times New Roman" charset="0"/>
              </a:rPr>
              <a:t>Organizations are </a:t>
            </a:r>
            <a:r>
              <a:rPr lang="en-US" sz="2000" b="1" i="1" dirty="0">
                <a:solidFill>
                  <a:srgbClr val="FFFFFF"/>
                </a:solidFill>
                <a:latin typeface="Times New Roman" charset="0"/>
              </a:rPr>
              <a:t>problems</a:t>
            </a:r>
          </a:p>
          <a:p>
            <a:pPr algn="ctr"/>
            <a:r>
              <a:rPr lang="en-US" sz="2000" b="1" dirty="0">
                <a:solidFill>
                  <a:srgbClr val="FFFFFF"/>
                </a:solidFill>
                <a:latin typeface="Times New Roman" charset="0"/>
              </a:rPr>
              <a:t> to be solved</a:t>
            </a:r>
            <a:endParaRPr lang="en-US" dirty="0">
              <a:solidFill>
                <a:srgbClr val="FFFFFF"/>
              </a:solidFill>
              <a:latin typeface="Times New Roman" charset="0"/>
            </a:endParaRPr>
          </a:p>
        </p:txBody>
      </p:sp>
      <p:sp>
        <p:nvSpPr>
          <p:cNvPr id="8204" name="Text Box 12"/>
          <p:cNvSpPr txBox="1">
            <a:spLocks noChangeArrowheads="1"/>
          </p:cNvSpPr>
          <p:nvPr/>
        </p:nvSpPr>
        <p:spPr bwMode="auto">
          <a:xfrm>
            <a:off x="4724400" y="2362200"/>
            <a:ext cx="2882900"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latin typeface="Times New Roman" charset="0"/>
              </a:rPr>
              <a:t>Appreciating</a:t>
            </a:r>
          </a:p>
          <a:p>
            <a:pPr algn="ctr"/>
            <a:r>
              <a:rPr lang="ja-JP" altLang="en-US" sz="1800" dirty="0">
                <a:latin typeface="Times New Roman" charset="0"/>
              </a:rPr>
              <a:t>“</a:t>
            </a:r>
            <a:r>
              <a:rPr lang="en-US" altLang="ja-JP" sz="1800" dirty="0">
                <a:latin typeface="Times New Roman" charset="0"/>
              </a:rPr>
              <a:t>Valuing the Best of what is</a:t>
            </a:r>
            <a:r>
              <a:rPr lang="ja-JP" altLang="en-US" sz="1800" dirty="0">
                <a:latin typeface="Times New Roman" charset="0"/>
              </a:rPr>
              <a:t>”</a:t>
            </a:r>
            <a:endParaRPr lang="en-US" dirty="0">
              <a:latin typeface="Times New Roman" charset="0"/>
            </a:endParaRPr>
          </a:p>
        </p:txBody>
      </p:sp>
      <p:sp>
        <p:nvSpPr>
          <p:cNvPr id="8205" name="Text Box 13"/>
          <p:cNvSpPr txBox="1">
            <a:spLocks noChangeArrowheads="1"/>
          </p:cNvSpPr>
          <p:nvPr/>
        </p:nvSpPr>
        <p:spPr bwMode="auto">
          <a:xfrm>
            <a:off x="5257800" y="3200400"/>
            <a:ext cx="1746250"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latin typeface="Times New Roman" charset="0"/>
              </a:rPr>
              <a:t>Envisioning</a:t>
            </a:r>
          </a:p>
          <a:p>
            <a:r>
              <a:rPr lang="ja-JP" altLang="en-US" sz="1800">
                <a:latin typeface="Times New Roman" charset="0"/>
              </a:rPr>
              <a:t>“</a:t>
            </a:r>
            <a:r>
              <a:rPr lang="en-US" altLang="ja-JP" sz="1800" dirty="0">
                <a:latin typeface="Times New Roman" charset="0"/>
              </a:rPr>
              <a:t>What might be</a:t>
            </a:r>
            <a:r>
              <a:rPr lang="ja-JP" altLang="en-US" sz="1800">
                <a:latin typeface="Times New Roman" charset="0"/>
              </a:rPr>
              <a:t>”</a:t>
            </a:r>
            <a:endParaRPr lang="en-US" dirty="0">
              <a:latin typeface="Times New Roman" charset="0"/>
            </a:endParaRPr>
          </a:p>
        </p:txBody>
      </p:sp>
      <p:sp>
        <p:nvSpPr>
          <p:cNvPr id="8206" name="Text Box 14"/>
          <p:cNvSpPr txBox="1">
            <a:spLocks noChangeArrowheads="1"/>
          </p:cNvSpPr>
          <p:nvPr/>
        </p:nvSpPr>
        <p:spPr bwMode="auto">
          <a:xfrm>
            <a:off x="5257800" y="4038600"/>
            <a:ext cx="1822450"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latin typeface="Times New Roman" charset="0"/>
              </a:rPr>
              <a:t>Dialoguing</a:t>
            </a:r>
          </a:p>
          <a:p>
            <a:pPr algn="ctr"/>
            <a:r>
              <a:rPr lang="ja-JP" altLang="en-US" sz="1800">
                <a:latin typeface="Times New Roman" charset="0"/>
              </a:rPr>
              <a:t>“</a:t>
            </a:r>
            <a:r>
              <a:rPr lang="en-US" altLang="ja-JP" sz="1800" dirty="0">
                <a:latin typeface="Times New Roman" charset="0"/>
              </a:rPr>
              <a:t>What should be</a:t>
            </a:r>
            <a:r>
              <a:rPr lang="ja-JP" altLang="en-US" sz="1800">
                <a:latin typeface="Times New Roman" charset="0"/>
              </a:rPr>
              <a:t>”</a:t>
            </a:r>
            <a:endParaRPr lang="en-US" dirty="0">
              <a:latin typeface="Times New Roman" charset="0"/>
            </a:endParaRPr>
          </a:p>
        </p:txBody>
      </p:sp>
      <p:sp>
        <p:nvSpPr>
          <p:cNvPr id="8207" name="Text Box 15"/>
          <p:cNvSpPr txBox="1">
            <a:spLocks noChangeArrowheads="1"/>
          </p:cNvSpPr>
          <p:nvPr/>
        </p:nvSpPr>
        <p:spPr bwMode="auto">
          <a:xfrm>
            <a:off x="5334000" y="4876800"/>
            <a:ext cx="1568450"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latin typeface="Times New Roman" charset="0"/>
              </a:rPr>
              <a:t>Innovating</a:t>
            </a:r>
          </a:p>
          <a:p>
            <a:r>
              <a:rPr lang="ja-JP" altLang="en-US" sz="1800">
                <a:latin typeface="Times New Roman" charset="0"/>
              </a:rPr>
              <a:t>“</a:t>
            </a:r>
            <a:r>
              <a:rPr lang="en-US" altLang="ja-JP" sz="1800" dirty="0">
                <a:latin typeface="Times New Roman" charset="0"/>
              </a:rPr>
              <a:t>What will be</a:t>
            </a:r>
            <a:r>
              <a:rPr lang="ja-JP" altLang="en-US" sz="1800">
                <a:latin typeface="Times New Roman" charset="0"/>
              </a:rPr>
              <a:t>”</a:t>
            </a:r>
            <a:endParaRPr lang="en-US" dirty="0">
              <a:latin typeface="Times New Roman" charset="0"/>
            </a:endParaRPr>
          </a:p>
        </p:txBody>
      </p:sp>
      <p:sp>
        <p:nvSpPr>
          <p:cNvPr id="8208" name="Text Box 16"/>
          <p:cNvSpPr txBox="1">
            <a:spLocks noChangeArrowheads="1"/>
          </p:cNvSpPr>
          <p:nvPr/>
        </p:nvSpPr>
        <p:spPr bwMode="auto">
          <a:xfrm>
            <a:off x="7086600" y="3200400"/>
            <a:ext cx="1831311" cy="1323439"/>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solidFill>
                  <a:srgbClr val="FFFFFF"/>
                </a:solidFill>
                <a:latin typeface="Times New Roman" charset="0"/>
              </a:rPr>
              <a:t>Organizations are </a:t>
            </a:r>
            <a:r>
              <a:rPr lang="en-US" sz="2000" b="1" i="1" dirty="0">
                <a:solidFill>
                  <a:srgbClr val="FFFFFF"/>
                </a:solidFill>
                <a:latin typeface="Times New Roman" charset="0"/>
              </a:rPr>
              <a:t>possibilities</a:t>
            </a:r>
          </a:p>
          <a:p>
            <a:pPr algn="ctr"/>
            <a:r>
              <a:rPr lang="en-US" sz="2000" b="1" dirty="0">
                <a:solidFill>
                  <a:srgbClr val="FFFFFF"/>
                </a:solidFill>
                <a:latin typeface="Times New Roman" charset="0"/>
              </a:rPr>
              <a:t> to be embraced</a:t>
            </a:r>
            <a:endParaRPr lang="en-US" sz="2000" dirty="0">
              <a:solidFill>
                <a:srgbClr val="FFFFFF"/>
              </a:solidFill>
              <a:latin typeface="Times New Roman" charset="0"/>
            </a:endParaRPr>
          </a:p>
        </p:txBody>
      </p:sp>
      <p:sp>
        <p:nvSpPr>
          <p:cNvPr id="8209" name="Line 17"/>
          <p:cNvSpPr>
            <a:spLocks noChangeShapeType="1"/>
          </p:cNvSpPr>
          <p:nvPr/>
        </p:nvSpPr>
        <p:spPr bwMode="auto">
          <a:xfrm>
            <a:off x="3098791" y="3124200"/>
            <a:ext cx="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8210" name="Line 18"/>
          <p:cNvSpPr>
            <a:spLocks noChangeShapeType="1"/>
          </p:cNvSpPr>
          <p:nvPr/>
        </p:nvSpPr>
        <p:spPr bwMode="auto">
          <a:xfrm>
            <a:off x="3098791" y="3810000"/>
            <a:ext cx="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8211" name="Line 19"/>
          <p:cNvSpPr>
            <a:spLocks noChangeShapeType="1"/>
          </p:cNvSpPr>
          <p:nvPr/>
        </p:nvSpPr>
        <p:spPr bwMode="auto">
          <a:xfrm>
            <a:off x="3098791" y="4800600"/>
            <a:ext cx="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8212" name="Line 20"/>
          <p:cNvSpPr>
            <a:spLocks noChangeShapeType="1"/>
          </p:cNvSpPr>
          <p:nvPr/>
        </p:nvSpPr>
        <p:spPr bwMode="auto">
          <a:xfrm>
            <a:off x="6248400" y="3048000"/>
            <a:ext cx="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8213" name="Line 21"/>
          <p:cNvSpPr>
            <a:spLocks noChangeShapeType="1"/>
          </p:cNvSpPr>
          <p:nvPr/>
        </p:nvSpPr>
        <p:spPr bwMode="auto">
          <a:xfrm>
            <a:off x="6248400" y="3886200"/>
            <a:ext cx="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8214" name="Line 22"/>
          <p:cNvSpPr>
            <a:spLocks noChangeShapeType="1"/>
          </p:cNvSpPr>
          <p:nvPr/>
        </p:nvSpPr>
        <p:spPr bwMode="auto">
          <a:xfrm>
            <a:off x="6248400" y="4724400"/>
            <a:ext cx="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355252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0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20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1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20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0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0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P spid="8199" grpId="0"/>
      <p:bldP spid="8200" grpId="0"/>
      <p:bldP spid="8201" grpId="0"/>
      <p:bldP spid="8202" grpId="0"/>
      <p:bldP spid="8203" grpId="0" animBg="1"/>
      <p:bldP spid="8204" grpId="0"/>
      <p:bldP spid="8205" grpId="0"/>
      <p:bldP spid="8206" grpId="0"/>
      <p:bldP spid="8207" grpId="0"/>
      <p:bldP spid="8208" grpId="0" animBg="1"/>
      <p:bldP spid="8209" grpId="0" animBg="1"/>
      <p:bldP spid="8210" grpId="0" animBg="1"/>
      <p:bldP spid="8211" grpId="0" animBg="1"/>
      <p:bldP spid="8212" grpId="0" animBg="1"/>
      <p:bldP spid="8213" grpId="0" animBg="1"/>
      <p:bldP spid="82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5256</TotalTime>
  <Words>1294</Words>
  <Application>Microsoft Office PowerPoint</Application>
  <PresentationFormat>On-screen Show (4:3)</PresentationFormat>
  <Paragraphs>218</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Calibri</vt:lpstr>
      <vt:lpstr>Comic Sans MS</vt:lpstr>
      <vt:lpstr>Tahoma</vt:lpstr>
      <vt:lpstr>Times New Roman</vt:lpstr>
      <vt:lpstr>Wingdings</vt:lpstr>
      <vt:lpstr>Office Theme</vt:lpstr>
      <vt:lpstr>PowerPoint Presentation</vt:lpstr>
      <vt:lpstr> Workshop Agenda</vt:lpstr>
      <vt:lpstr>PowerPoint Presentation</vt:lpstr>
      <vt:lpstr>What is Appreciative Inquiry?</vt:lpstr>
      <vt:lpstr>Useful Assumptions</vt:lpstr>
      <vt:lpstr>Ap-pre’ci-ate, v.,</vt:lpstr>
      <vt:lpstr>In-quire’ (kwir), v.,</vt:lpstr>
      <vt:lpstr>PowerPoint Presentation</vt:lpstr>
      <vt:lpstr>Processes for Organization Change</vt:lpstr>
      <vt:lpstr>Deficit Focus: Consequences </vt:lpstr>
      <vt:lpstr>Typical Problem Solving Cycle</vt:lpstr>
      <vt:lpstr>AI Focus</vt:lpstr>
      <vt:lpstr>AI Focus</vt:lpstr>
      <vt:lpstr>PowerPoint Presentation</vt:lpstr>
      <vt:lpstr>DEFINE: Choose The Positive as the Focus of Inquiry</vt:lpstr>
      <vt:lpstr>The Art of the Question Focus on Problems or Possibilities?</vt:lpstr>
      <vt:lpstr>DISCOVER: Uncover Meaning &amp; Purpose Through Story Telling </vt:lpstr>
      <vt:lpstr>Inquire into stories about what gives life (DISCOVER)</vt:lpstr>
      <vt:lpstr>Discovery (Continued)</vt:lpstr>
      <vt:lpstr>Locate themes that appear in the stories (DISCOVER) </vt:lpstr>
      <vt:lpstr>Dot Voting</vt:lpstr>
      <vt:lpstr>  DREAM: Create Shared Images of a Preferred Future</vt:lpstr>
      <vt:lpstr>Dream Phase:  Image</vt:lpstr>
      <vt:lpstr>Dream Phase: Possibility Statements</vt:lpstr>
      <vt:lpstr>Possibility Statements</vt:lpstr>
      <vt:lpstr>Example Possibility Statements</vt:lpstr>
      <vt:lpstr>Create shared images &amp; possibility statements (DREAM)</vt:lpstr>
      <vt:lpstr>DESIGN: Innovate Ways to Create That Preferred Future</vt:lpstr>
      <vt:lpstr>What do we mean by “Design” ?</vt:lpstr>
      <vt:lpstr>Elements of Organization Architecture</vt:lpstr>
      <vt:lpstr>PowerPoint Presentation</vt:lpstr>
    </vt:vector>
  </TitlesOfParts>
  <Company>Pepperdine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Deutsch, Whitney</dc:creator>
  <cp:lastModifiedBy>Brenda Stone</cp:lastModifiedBy>
  <cp:revision>178</cp:revision>
  <cp:lastPrinted>2014-11-04T23:05:34Z</cp:lastPrinted>
  <dcterms:created xsi:type="dcterms:W3CDTF">2013-08-06T18:16:53Z</dcterms:created>
  <dcterms:modified xsi:type="dcterms:W3CDTF">2017-01-12T23:04:54Z</dcterms:modified>
</cp:coreProperties>
</file>